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0" r:id="rId2"/>
    <p:sldId id="285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31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DFCDA-143A-4E71-8325-85CE2F490C13}" type="datetimeFigureOut">
              <a:rPr lang="en-NZ" smtClean="0"/>
              <a:t>12/01/2022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56EDC-0DC0-4A7F-8A22-9DD228A5D03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389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9F8-62FF-4C44-9D79-FCE7A7C42B01}" type="datetimeFigureOut">
              <a:rPr lang="en-NZ" smtClean="0"/>
              <a:t>12/01/2022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7591-8ACA-46FE-BFD2-ADC98863D3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57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9F8-62FF-4C44-9D79-FCE7A7C42B01}" type="datetimeFigureOut">
              <a:rPr lang="en-NZ" smtClean="0"/>
              <a:t>12/01/2022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7591-8ACA-46FE-BFD2-ADC98863D3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9F8-62FF-4C44-9D79-FCE7A7C42B01}" type="datetimeFigureOut">
              <a:rPr lang="en-NZ" smtClean="0"/>
              <a:t>12/01/2022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7591-8ACA-46FE-BFD2-ADC98863D3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0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9F8-62FF-4C44-9D79-FCE7A7C42B01}" type="datetimeFigureOut">
              <a:rPr lang="en-NZ" smtClean="0"/>
              <a:t>12/01/2022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7591-8ACA-46FE-BFD2-ADC98863D3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30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9F8-62FF-4C44-9D79-FCE7A7C42B01}" type="datetimeFigureOut">
              <a:rPr lang="en-NZ" smtClean="0"/>
              <a:t>12/01/2022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7591-8ACA-46FE-BFD2-ADC98863D3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68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9F8-62FF-4C44-9D79-FCE7A7C42B01}" type="datetimeFigureOut">
              <a:rPr lang="en-NZ" smtClean="0"/>
              <a:t>12/01/2022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7591-8ACA-46FE-BFD2-ADC98863D3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69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9F8-62FF-4C44-9D79-FCE7A7C42B01}" type="datetimeFigureOut">
              <a:rPr lang="en-NZ" smtClean="0"/>
              <a:t>12/01/2022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7591-8ACA-46FE-BFD2-ADC98863D3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43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9F8-62FF-4C44-9D79-FCE7A7C42B01}" type="datetimeFigureOut">
              <a:rPr lang="en-NZ" smtClean="0"/>
              <a:t>12/01/2022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7591-8ACA-46FE-BFD2-ADC98863D3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1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9F8-62FF-4C44-9D79-FCE7A7C42B01}" type="datetimeFigureOut">
              <a:rPr lang="en-NZ" smtClean="0"/>
              <a:t>12/01/2022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7591-8ACA-46FE-BFD2-ADC98863D3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30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9F8-62FF-4C44-9D79-FCE7A7C42B01}" type="datetimeFigureOut">
              <a:rPr lang="en-NZ" smtClean="0"/>
              <a:t>12/01/2022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7591-8ACA-46FE-BFD2-ADC98863D3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9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A9F8-62FF-4C44-9D79-FCE7A7C42B01}" type="datetimeFigureOut">
              <a:rPr lang="en-NZ" smtClean="0"/>
              <a:t>12/01/2022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7591-8ACA-46FE-BFD2-ADC98863D3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22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6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AA9F8-62FF-4C44-9D79-FCE7A7C42B01}" type="datetimeFigureOut">
              <a:rPr lang="en-NZ" smtClean="0"/>
              <a:t>12/01/2022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7591-8ACA-46FE-BFD2-ADC98863D3C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043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1883F-7E8D-49AC-AD2A-F4C5F47EC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876"/>
          <a:stretch/>
        </p:blipFill>
        <p:spPr>
          <a:xfrm>
            <a:off x="3117611" y="0"/>
            <a:ext cx="9074389" cy="6858000"/>
          </a:xfrm>
          <a:prstGeom prst="rect">
            <a:avLst/>
          </a:prstGeom>
        </p:spPr>
      </p:pic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AFD411C3-7340-4075-ADFD-CF54268B8C80}"/>
              </a:ext>
            </a:extLst>
          </p:cNvPr>
          <p:cNvSpPr/>
          <p:nvPr/>
        </p:nvSpPr>
        <p:spPr>
          <a:xfrm rot="5400000" flipH="1">
            <a:off x="-648586" y="648586"/>
            <a:ext cx="6858000" cy="5560828"/>
          </a:xfrm>
          <a:prstGeom prst="flowChartManualInpu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Flowchart: Manual Input 13">
            <a:extLst>
              <a:ext uri="{FF2B5EF4-FFF2-40B4-BE49-F238E27FC236}">
                <a16:creationId xmlns:a16="http://schemas.microsoft.com/office/drawing/2014/main" id="{30C682C0-53F4-41EC-B33F-752CCDDD870C}"/>
              </a:ext>
            </a:extLst>
          </p:cNvPr>
          <p:cNvSpPr/>
          <p:nvPr/>
        </p:nvSpPr>
        <p:spPr>
          <a:xfrm rot="5400000" flipH="1">
            <a:off x="-951614" y="951614"/>
            <a:ext cx="6858000" cy="4954772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6BF911E-6FB8-4E99-9355-DB49EBA2D6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51" y="213176"/>
            <a:ext cx="2161669" cy="791598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A08D161D-DD15-4D51-8B59-768D77EB0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65" y="6316903"/>
            <a:ext cx="3073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Briefing copyrighted by Sunair Aviation Ltd.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F3306F5B-22A4-4565-B64D-87ED6C4EB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423" y="1281748"/>
            <a:ext cx="39821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Instrument Flying Unusual Attitudes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E0CCF7-4974-403F-B09C-120809665567}"/>
              </a:ext>
            </a:extLst>
          </p:cNvPr>
          <p:cNvCxnSpPr>
            <a:cxnSpLocks/>
          </p:cNvCxnSpPr>
          <p:nvPr/>
        </p:nvCxnSpPr>
        <p:spPr>
          <a:xfrm>
            <a:off x="574719" y="2565672"/>
            <a:ext cx="389095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2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53322D-05F4-4EE4-A0F8-056447D66998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8FFF7-D207-4EE1-8D2E-421BD5C8943A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Objectives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C7CE1-0D78-4152-A146-6EBE73B082FD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7">
            <a:extLst>
              <a:ext uri="{FF2B5EF4-FFF2-40B4-BE49-F238E27FC236}">
                <a16:creationId xmlns:a16="http://schemas.microsoft.com/office/drawing/2014/main" id="{A6028A1B-BB46-4D42-9DCB-E419A1025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3075057"/>
            <a:ext cx="828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To recognise and recover to straight and level from a nose-high or nose-low unusual attitude</a:t>
            </a:r>
          </a:p>
        </p:txBody>
      </p:sp>
    </p:spTree>
    <p:extLst>
      <p:ext uri="{BB962C8B-B14F-4D97-AF65-F5344CB8AC3E}">
        <p14:creationId xmlns:p14="http://schemas.microsoft.com/office/powerpoint/2010/main" val="20550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82433" y="1095376"/>
            <a:ext cx="5712281" cy="4203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Possible Causes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Interrupted scan caused by –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Distraction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High workload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Fixation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Disorientation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Prevention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Trust the instruments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Avoid fixation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Recovery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Recover to straight and level first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Then regain altitude and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C856A6-FAFA-4B36-A9AF-7F3C3AC4A590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2A1CE-6C3C-402A-ACC4-D24B6DC8B1ED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Considerations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DECF35-554B-4722-9DE4-8C39B6846147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0A23E3A-9FAF-4BE7-A89D-7CD734029D1E}"/>
              </a:ext>
            </a:extLst>
          </p:cNvPr>
          <p:cNvSpPr txBox="1"/>
          <p:nvPr/>
        </p:nvSpPr>
        <p:spPr>
          <a:xfrm>
            <a:off x="981757" y="1393096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67BF55-B560-4F50-9B37-474E26B7D486}"/>
              </a:ext>
            </a:extLst>
          </p:cNvPr>
          <p:cNvSpPr txBox="1"/>
          <p:nvPr/>
        </p:nvSpPr>
        <p:spPr>
          <a:xfrm>
            <a:off x="981757" y="3213256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59EC07-12C9-4DFE-8D85-21D0429FEFD3}"/>
              </a:ext>
            </a:extLst>
          </p:cNvPr>
          <p:cNvSpPr txBox="1"/>
          <p:nvPr/>
        </p:nvSpPr>
        <p:spPr>
          <a:xfrm>
            <a:off x="981757" y="4345106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313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82434" y="1095375"/>
            <a:ext cx="6210302" cy="4504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Recovery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Check airspeed, stop further change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Adjust power to compensate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Roll wings level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Refer to altimeter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Increasing altitude – Lower nose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Decreasing altitude – Raise nose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Once the attitude has 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stabilised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Limited Panel Recovery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Use T/C to roll wings level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Refer to altimeter for pitch</a:t>
            </a:r>
          </a:p>
        </p:txBody>
      </p:sp>
      <p:pic>
        <p:nvPicPr>
          <p:cNvPr id="9" name="Picture 2" descr="Aviation Instruments Six Pack 3D | CGTrad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7" t="19286" r="4150" b="49780"/>
          <a:stretch/>
        </p:blipFill>
        <p:spPr bwMode="auto">
          <a:xfrm>
            <a:off x="7383697" y="1045189"/>
            <a:ext cx="1339974" cy="13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591127" y="2795353"/>
            <a:ext cx="4904929" cy="1301553"/>
            <a:chOff x="2043649" y="5373216"/>
            <a:chExt cx="4904615" cy="1301500"/>
          </a:xfrm>
        </p:grpSpPr>
        <p:pic>
          <p:nvPicPr>
            <p:cNvPr id="11" name="Picture 2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73216"/>
              <a:ext cx="4896544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043649" y="6366951"/>
              <a:ext cx="4897119" cy="3077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754063">
                <a:spcBef>
                  <a:spcPct val="50000"/>
                </a:spcBef>
                <a:tabLst>
                  <a:tab pos="190500" algn="l"/>
                  <a:tab pos="476250" algn="l"/>
                  <a:tab pos="2160588" algn="r"/>
                </a:tabLst>
                <a:defRPr/>
              </a:pPr>
              <a:r>
                <a:rPr lang="en-AU" sz="1400" b="1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Change               Check               Hold               Adjust               Trim</a:t>
              </a:r>
            </a:p>
          </p:txBody>
        </p:sp>
      </p:grpSp>
      <p:pic>
        <p:nvPicPr>
          <p:cNvPr id="1026" name="Picture 2" descr="Artificial Horizon, Attitude Indicator, Gyro Horizon - Airplane Attitude  Indicator Transparent PNG - 640x640 - Free Download on Nice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4653" r="9692" b="4513"/>
          <a:stretch/>
        </p:blipFill>
        <p:spPr bwMode="auto">
          <a:xfrm>
            <a:off x="5943509" y="1101475"/>
            <a:ext cx="1273720" cy="126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urn Coordinator Aircraft Instrument 3D Model $12 - .obj .3ds .max - Free3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42" y="4223148"/>
            <a:ext cx="1199802" cy="11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1BEB50-4BBA-436D-BD8C-3A44464EF272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A298ED-B383-43FB-959D-3EA5AA79BADB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Considerations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1168A7-A150-4532-B062-E454ADF92723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AF87C9C-3724-403D-860C-693060BDC08E}"/>
              </a:ext>
            </a:extLst>
          </p:cNvPr>
          <p:cNvSpPr txBox="1"/>
          <p:nvPr/>
        </p:nvSpPr>
        <p:spPr>
          <a:xfrm>
            <a:off x="981757" y="4100552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8362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82433" y="1095376"/>
            <a:ext cx="5834746" cy="3354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Systematic Scan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Maintain situational awareness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Airmanship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Adequate height for recovery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Va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Vno, Vne and RPM limits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Above Va – full control movement not permitted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Smooth positive throttle movement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155E7E-F5F1-436B-AAB9-4C2C37041D80}"/>
              </a:ext>
            </a:extLst>
          </p:cNvPr>
          <p:cNvSpPr txBox="1"/>
          <p:nvPr/>
        </p:nvSpPr>
        <p:spPr>
          <a:xfrm>
            <a:off x="981757" y="1393096"/>
            <a:ext cx="2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CA0AFC-6DA2-46BA-82D5-4ECA339D0663}"/>
              </a:ext>
            </a:extLst>
          </p:cNvPr>
          <p:cNvSpPr txBox="1"/>
          <p:nvPr/>
        </p:nvSpPr>
        <p:spPr>
          <a:xfrm>
            <a:off x="981757" y="2245691"/>
            <a:ext cx="291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C4EC50-19EA-4352-983E-18560E1379BA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C67315-CAA5-4D37-981E-E029BD375D59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Aircraft Management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15A07F-F708-492E-8F25-56A739FB7DC4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82433" y="1095376"/>
            <a:ext cx="5834746" cy="262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Disorientation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Limitations of the human orientation systems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Instrument failure is rare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Trust the instruments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Situational Awareness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Be aware of the weather around you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Avoid the need for instrument flying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B9D2D2-9A7E-4454-8A02-722AB727A6C6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B316A3-7200-4A0B-B65B-F2AAFE6ADBA0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Human Factors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BC39C7-B8F1-4879-BDEA-224EEE10740E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EF3AF42-EE78-40F6-B3AE-DF987D97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62" y="5949951"/>
            <a:ext cx="157267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IM SAFE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B827CB-E144-46A7-8D2A-D06220C3C72F}"/>
              </a:ext>
            </a:extLst>
          </p:cNvPr>
          <p:cNvSpPr txBox="1"/>
          <p:nvPr/>
        </p:nvSpPr>
        <p:spPr>
          <a:xfrm>
            <a:off x="981757" y="1393096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9F48C-ECC9-44FF-9C9A-28E2F981D605}"/>
              </a:ext>
            </a:extLst>
          </p:cNvPr>
          <p:cNvSpPr txBox="1"/>
          <p:nvPr/>
        </p:nvSpPr>
        <p:spPr>
          <a:xfrm>
            <a:off x="981757" y="2789503"/>
            <a:ext cx="29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19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82433" y="1095376"/>
            <a:ext cx="5916388" cy="3880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High Nose Attitude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Recognition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Low or decreasing airspeed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Increasing altitude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Increasing 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RoC</a:t>
            </a: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Low engine RPM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Recovery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Full power and level the wings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Lower nose until airspeed and altitude 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stabilise</a:t>
            </a: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Reset cruise power</a:t>
            </a: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3643535" y="4609411"/>
            <a:ext cx="4904929" cy="1301553"/>
            <a:chOff x="2043649" y="5373216"/>
            <a:chExt cx="4904615" cy="1301500"/>
          </a:xfrm>
        </p:grpSpPr>
        <p:pic>
          <p:nvPicPr>
            <p:cNvPr id="11" name="Picture 2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73216"/>
              <a:ext cx="4896544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043649" y="6366951"/>
              <a:ext cx="4897119" cy="3077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754063">
                <a:spcBef>
                  <a:spcPct val="50000"/>
                </a:spcBef>
                <a:tabLst>
                  <a:tab pos="190500" algn="l"/>
                  <a:tab pos="476250" algn="l"/>
                  <a:tab pos="2160588" algn="r"/>
                </a:tabLst>
                <a:defRPr/>
              </a:pPr>
              <a:r>
                <a:rPr lang="en-AU" sz="1400" b="1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Change               Check               Hold               Adjust               Trim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024DA87-0A7B-4468-885F-6253F11F08A0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6C3595-13D6-4FAC-9F64-194BE32C3C2F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EA1892-444E-4CDB-BD32-412FDE3607B8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987FCE5-1960-4063-A583-770527DDED03}"/>
              </a:ext>
            </a:extLst>
          </p:cNvPr>
          <p:cNvSpPr txBox="1"/>
          <p:nvPr/>
        </p:nvSpPr>
        <p:spPr>
          <a:xfrm>
            <a:off x="981757" y="1924729"/>
            <a:ext cx="291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1123ED-2B61-46CC-BAFF-813FA6285F72}"/>
              </a:ext>
            </a:extLst>
          </p:cNvPr>
          <p:cNvSpPr txBox="1"/>
          <p:nvPr/>
        </p:nvSpPr>
        <p:spPr>
          <a:xfrm>
            <a:off x="981757" y="3596028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983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82433" y="1095376"/>
            <a:ext cx="5916388" cy="387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Low Nose Attitude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Recognition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High or increasing airspeed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Decreasing altitude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Increasing 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RoD</a:t>
            </a: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High engine RPM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Recovery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Reduce power and level the wings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Ease out of dive, caution high airspeed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Once airspeed and altitude 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stabilise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reset cruise power</a:t>
            </a: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3643535" y="4609411"/>
            <a:ext cx="4904929" cy="1301553"/>
            <a:chOff x="2043649" y="5373216"/>
            <a:chExt cx="4904615" cy="1301500"/>
          </a:xfrm>
        </p:grpSpPr>
        <p:pic>
          <p:nvPicPr>
            <p:cNvPr id="11" name="Picture 2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73216"/>
              <a:ext cx="4896544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043649" y="6366951"/>
              <a:ext cx="4897119" cy="3077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754063">
                <a:spcBef>
                  <a:spcPct val="50000"/>
                </a:spcBef>
                <a:tabLst>
                  <a:tab pos="190500" algn="l"/>
                  <a:tab pos="476250" algn="l"/>
                  <a:tab pos="2160588" algn="r"/>
                </a:tabLst>
                <a:defRPr/>
              </a:pPr>
              <a:r>
                <a:rPr lang="en-AU" sz="1400" b="1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Change               Check               Hold               Adjust               Trim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7031553-FAFA-40C2-BDC8-7E057AA0BD13}"/>
              </a:ext>
            </a:extLst>
          </p:cNvPr>
          <p:cNvSpPr txBox="1"/>
          <p:nvPr/>
        </p:nvSpPr>
        <p:spPr>
          <a:xfrm>
            <a:off x="981757" y="1924729"/>
            <a:ext cx="291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5185CF-B8CA-47AB-8E69-2DF6B5A68FD7}"/>
              </a:ext>
            </a:extLst>
          </p:cNvPr>
          <p:cNvSpPr txBox="1"/>
          <p:nvPr/>
        </p:nvSpPr>
        <p:spPr>
          <a:xfrm>
            <a:off x="981757" y="3596028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E7187-1F98-4BBF-9BEF-0BA2941DDB11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A65F96-9AF8-4F94-BD03-600D1B946109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C4A9AA-F5B0-4D9B-A588-E3DCCAF4C2EA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82433" y="1095376"/>
            <a:ext cx="5916388" cy="377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b="1" dirty="0">
                <a:solidFill>
                  <a:srgbClr val="145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Spiral Dive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Recognition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High or increasing airspeed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Decreasing altitude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High 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AoB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RoD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and G-loads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High engine RPM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b="1" dirty="0">
                <a:solidFill>
                  <a:srgbClr val="00B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Recovery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Close throttle and level the wings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Ease out of dive, caution high airspeed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Once airspeed and altitude </a:t>
            </a:r>
            <a:r>
              <a:rPr lang="en-US" alt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stabilise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reset cruise power</a:t>
            </a: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3643535" y="4609411"/>
            <a:ext cx="4904929" cy="1301553"/>
            <a:chOff x="2043649" y="5373216"/>
            <a:chExt cx="4904615" cy="1301500"/>
          </a:xfrm>
        </p:grpSpPr>
        <p:pic>
          <p:nvPicPr>
            <p:cNvPr id="11" name="Picture 2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5373216"/>
              <a:ext cx="4896544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043649" y="6366951"/>
              <a:ext cx="4897119" cy="3077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754063">
                <a:spcBef>
                  <a:spcPct val="50000"/>
                </a:spcBef>
                <a:tabLst>
                  <a:tab pos="190500" algn="l"/>
                  <a:tab pos="476250" algn="l"/>
                  <a:tab pos="2160588" algn="r"/>
                </a:tabLst>
                <a:defRPr/>
              </a:pPr>
              <a:r>
                <a:rPr lang="en-AU" sz="1400" b="1" dirty="0">
                  <a:solidFill>
                    <a:srgbClr val="1450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Change               Check               Hold               Adjust               Trim</a:t>
              </a:r>
            </a:p>
          </p:txBody>
        </p:sp>
      </p:grpSp>
      <p:sp>
        <p:nvSpPr>
          <p:cNvPr id="13" name="Rectangle 23">
            <a:extLst>
              <a:ext uri="{FF2B5EF4-FFF2-40B4-BE49-F238E27FC236}">
                <a16:creationId xmlns:a16="http://schemas.microsoft.com/office/drawing/2014/main" id="{1FE54CCF-172D-41AB-9902-219EA5ED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987" y="6308837"/>
            <a:ext cx="1053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NZ" alt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Last Slide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322169-F67E-4B38-AB8A-92B9AB0633A0}"/>
              </a:ext>
            </a:extLst>
          </p:cNvPr>
          <p:cNvSpPr txBox="1"/>
          <p:nvPr/>
        </p:nvSpPr>
        <p:spPr>
          <a:xfrm>
            <a:off x="981757" y="1924729"/>
            <a:ext cx="291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671938-4E49-43D6-B2AA-E705262CFFBE}"/>
              </a:ext>
            </a:extLst>
          </p:cNvPr>
          <p:cNvSpPr txBox="1"/>
          <p:nvPr/>
        </p:nvSpPr>
        <p:spPr>
          <a:xfrm>
            <a:off x="981757" y="3596028"/>
            <a:ext cx="29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8ACA3E-B564-4447-A254-2989724935F4}"/>
              </a:ext>
            </a:extLst>
          </p:cNvPr>
          <p:cNvSpPr/>
          <p:nvPr/>
        </p:nvSpPr>
        <p:spPr>
          <a:xfrm>
            <a:off x="0" y="1"/>
            <a:ext cx="12192000" cy="69545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76000">
                <a:schemeClr val="tx1"/>
              </a:gs>
              <a:gs pos="100000">
                <a:srgbClr val="000000">
                  <a:alpha val="0"/>
                </a:srgbClr>
              </a:gs>
              <a:gs pos="88000">
                <a:srgbClr val="000000">
                  <a:alpha val="5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BDFCA8-729D-4A93-A1D8-77613F05906E}"/>
              </a:ext>
            </a:extLst>
          </p:cNvPr>
          <p:cNvSpPr txBox="1"/>
          <p:nvPr/>
        </p:nvSpPr>
        <p:spPr>
          <a:xfrm>
            <a:off x="721972" y="35420"/>
            <a:ext cx="9382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Air Exercise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0D577A-9DC4-463F-A15B-BE09ECAADF59}"/>
              </a:ext>
            </a:extLst>
          </p:cNvPr>
          <p:cNvCxnSpPr>
            <a:cxnSpLocks/>
          </p:cNvCxnSpPr>
          <p:nvPr/>
        </p:nvCxnSpPr>
        <p:spPr>
          <a:xfrm>
            <a:off x="624034" y="560627"/>
            <a:ext cx="948088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5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390</Words>
  <Application>Microsoft Office PowerPoint</Application>
  <PresentationFormat>Widescreen</PresentationFormat>
  <Paragraphs>134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Murray</dc:creator>
  <cp:lastModifiedBy>Jonathan Murray</cp:lastModifiedBy>
  <cp:revision>25</cp:revision>
  <dcterms:created xsi:type="dcterms:W3CDTF">2021-07-30T03:18:32Z</dcterms:created>
  <dcterms:modified xsi:type="dcterms:W3CDTF">2022-01-12T02:58:58Z</dcterms:modified>
</cp:coreProperties>
</file>