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urray" initials="JM" lastIdx="1" clrIdx="0">
    <p:extLst>
      <p:ext uri="{19B8F6BF-5375-455C-9EA6-DF929625EA0E}">
        <p15:presenceInfo xmlns:p15="http://schemas.microsoft.com/office/powerpoint/2012/main" userId="b9434b7d7e5ecf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28"/>
    <a:srgbClr val="1450E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CD51-15E3-4A2C-B594-51C9B19B8E56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55FFA-D124-458C-B3E4-FF1D80DBE6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38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Slipstream – Tail plane is set to be in balance at 2300rpm at a set airspeed thus a yawing tendency will be produced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Adverse yaw – Due to the larger control deflection, the increase in drag is more pronounced thus increasing adverse yaw, this combined with the less effective rudder will require larger inputs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C17A60-89B2-4EFB-867F-F24D4C0C198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Slipstream – Tail plane is set to be in balance at 2300rpm at a set airspeed thus a yawing tendency will be produced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Adverse yaw – Due to the larger control deflection, the increase in drag is more pronounced thus increasing adverse yaw, this combined with the less effective rudder will require larger inputs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B485C3-3240-47ED-BDE9-45262CAD6EF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47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23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0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7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14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4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06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21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7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44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12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E55B-8D4E-4FB3-8AAE-2ABBDC00B8C8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0107-0F71-4253-A15F-B2ED2F03EB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8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CE731-225A-423D-8A07-9FA0A355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6979"/>
          <a:stretch/>
        </p:blipFill>
        <p:spPr>
          <a:xfrm>
            <a:off x="3289204" y="1"/>
            <a:ext cx="8902795" cy="6857999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Slow Flight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7C42D-E093-4C93-AA45-05232E8FAEDA}"/>
              </a:ext>
            </a:extLst>
          </p:cNvPr>
          <p:cNvCxnSpPr>
            <a:cxnSpLocks/>
          </p:cNvCxnSpPr>
          <p:nvPr/>
        </p:nvCxnSpPr>
        <p:spPr>
          <a:xfrm>
            <a:off x="574719" y="1982278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82432" y="1095375"/>
            <a:ext cx="6098592" cy="381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Straight and Level at Low Airspeed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ookout – Traffic, cloud, terrain, reference point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 – Confirm correct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(adjust to maintain speed)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nstruments – Altitude, speed, balance ball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74" y1="76411" x2="98191" y2="76411"/>
                        <a14:foregroundMark x1="10115" y1="24597" x2="18421" y2="14113"/>
                        <a14:foregroundMark x1="84622" y1="57661" x2="88898" y2="28427"/>
                        <a14:foregroundMark x1="79194" y1="96169" x2="59211" y2="65726"/>
                        <a14:foregroundMark x1="25000" y1="83468" x2="56743" y2="67137"/>
                        <a14:foregroundMark x1="27220" y1="70968" x2="40378" y2="64919"/>
                        <a14:foregroundMark x1="31168" y1="85081" x2="70230" y2="83669"/>
                        <a14:foregroundMark x1="52878" y1="73589" x2="60280" y2="71371"/>
                        <a14:foregroundMark x1="16283" y1="76815" x2="9211" y2="25806"/>
                        <a14:foregroundMark x1="19243" y1="13710" x2="39885" y2="4032"/>
                        <a14:foregroundMark x1="44737" y1="5040" x2="61349" y2="5040"/>
                        <a14:foregroundMark x1="47697" y1="72984" x2="73602" y2="82460"/>
                        <a14:foregroundMark x1="63816" y1="5645" x2="82155" y2="15121"/>
                        <a14:foregroundMark x1="35526" y1="61694" x2="63816" y2="61895"/>
                        <a14:foregroundMark x1="41859" y1="57258" x2="55592" y2="57258"/>
                        <a14:foregroundMark x1="44572" y1="56653" x2="54523" y2="56452"/>
                        <a14:backgroundMark x1="13734" y1="32863" x2="80345" y2="24597"/>
                        <a14:backgroundMark x1="35033" y1="52016" x2="35033" y2="52016"/>
                        <a14:backgroundMark x1="38651" y1="54234" x2="59293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20" y="2462214"/>
            <a:ext cx="3099491" cy="1264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5327EB-91B7-4E3A-9001-E5413F5C4DD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CF4CE-0E95-4753-AC5F-1540E66ABDF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B7E56C-BEDA-4769-802F-ED70EF0D498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757" y="1095375"/>
            <a:ext cx="7577027" cy="41754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Turning at Low Airspeed</a:t>
            </a:r>
            <a:endParaRPr lang="en-US" altLang="en-US" sz="14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Increased drag will require an increase in power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More rudder required to compensate for adverse yaw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Lower nose attitude during the turn to maintain safe margin above stall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speed (+ 5kts)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Limit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AoB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to 20°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8807-E42F-48AA-84E2-ACF2DC476DE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E4C8A-FA3A-4B7C-8244-48B5BE3E7A6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52813B-25F5-45BA-927A-46CEE3B6CF4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B547F0-8894-47C9-8883-1FF1EACFB899}"/>
              </a:ext>
            </a:extLst>
          </p:cNvPr>
          <p:cNvSpPr txBox="1"/>
          <p:nvPr/>
        </p:nvSpPr>
        <p:spPr>
          <a:xfrm>
            <a:off x="981757" y="1626086"/>
            <a:ext cx="29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70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434" y="1119868"/>
            <a:ext cx="7775575" cy="452596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Returning to Cruise</a:t>
            </a: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ower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ttitude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rim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Through 90kts reduce power to 2200rpm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633" y="1960291"/>
            <a:ext cx="21468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Increase to full power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Balance with rudder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9634" y="2873420"/>
            <a:ext cx="51133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Smoothly lower the nose to cruise attitude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633" y="3778613"/>
            <a:ext cx="322030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To relieve control column pressure</a:t>
            </a:r>
          </a:p>
        </p:txBody>
      </p:sp>
      <p:pic>
        <p:nvPicPr>
          <p:cNvPr id="8" name="Picture 4" descr="Image result for airspeed indicator 60 kn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67" y="4117167"/>
            <a:ext cx="1224136" cy="1224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85" y="2276476"/>
            <a:ext cx="2527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A2FCE0-8A63-41C5-AD3C-5929B9C0CE5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1C5DA-506B-4685-AED5-406AEB09C9F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D3CBDD-F21B-4FD4-B12A-2481DC7BD0D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93E4FB-AF8D-4FFB-9D3E-244A2893FC0C}"/>
              </a:ext>
            </a:extLst>
          </p:cNvPr>
          <p:cNvSpPr txBox="1"/>
          <p:nvPr/>
        </p:nvSpPr>
        <p:spPr>
          <a:xfrm>
            <a:off x="981757" y="452266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14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82432" y="1095375"/>
            <a:ext cx="6031016" cy="479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Flaps Down Configuration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Flaps to 20⁰ - through 85kts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Airspeed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50kts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Slightly lower nose attitude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Smoothly increase to full power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Raise nose to the horizon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Raise flaps in stages above 60kts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32" l="524" r="100000">
                        <a14:foregroundMark x1="37425" y1="62316" x2="66617" y2="62132"/>
                        <a14:foregroundMark x1="43263" y1="57904" x2="59506" y2="57537"/>
                        <a14:foregroundMark x1="47305" y1="56985" x2="57934" y2="56618"/>
                        <a14:backgroundMark x1="15195" y1="28125" x2="88698" y2="27757"/>
                        <a14:backgroundMark x1="42066" y1="54412" x2="67814" y2="54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13" y="2609376"/>
            <a:ext cx="3099491" cy="1262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52CBE6-BA58-4824-80D5-EFBCD3AAE60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BBDE9-4986-4BD3-BE33-AFD85188ECD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E15D8-99BB-4146-8BF1-B2BEBC34B92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3">
            <a:extLst>
              <a:ext uri="{FF2B5EF4-FFF2-40B4-BE49-F238E27FC236}">
                <a16:creationId xmlns:a16="http://schemas.microsoft.com/office/drawing/2014/main" id="{5F915AAE-3563-4941-887B-CEDF81F09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A7C04-597A-429C-BBD2-8632C6AB60F8}"/>
              </a:ext>
            </a:extLst>
          </p:cNvPr>
          <p:cNvSpPr txBox="1"/>
          <p:nvPr/>
        </p:nvSpPr>
        <p:spPr>
          <a:xfrm>
            <a:off x="981757" y="305508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8D4B6-2965-4181-8772-2144BB563543}"/>
              </a:ext>
            </a:extLst>
          </p:cNvPr>
          <p:cNvSpPr txBox="1"/>
          <p:nvPr/>
        </p:nvSpPr>
        <p:spPr>
          <a:xfrm>
            <a:off x="981757" y="1927838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39D15-D8B4-4CCD-A927-D4D79A3A1722}"/>
              </a:ext>
            </a:extLst>
          </p:cNvPr>
          <p:cNvSpPr txBox="1"/>
          <p:nvPr/>
        </p:nvSpPr>
        <p:spPr>
          <a:xfrm>
            <a:off x="981757" y="3919159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117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F8961E94-2386-49C9-B510-BB28F935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374776"/>
            <a:ext cx="82089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2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HASELL Check</a:t>
            </a: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eight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Sufficient to recover by a safe height</a:t>
            </a:r>
            <a:r>
              <a:rPr lang="en-NZ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irframe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Entry configuration revised: Idle power, flap up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ecurity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Hatches and harnesses secure, no loose items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ngine	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T’s &amp; P’s Green Range, Mixture full rich, Fuel 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ocation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Unpopulated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ookout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 x 180° or 2 x 90° turns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Pentagon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10909004" y="6181189"/>
            <a:ext cx="917235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Return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A8927-BA97-4C21-A0CD-F554B92C6E9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02B21-A5FA-4047-A011-3A703C3EFD5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HASELL Check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9686B0-DA1E-40FB-A20D-84A41302520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151727"/>
            <a:ext cx="8280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slow the aeroplane and maintain straight and level at low airspeed (1.2Vs)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maintain straight and level at low airspeed in various configurations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maintain altitude while turning at low airspeed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return to normal operating airspeeds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82434" y="1095376"/>
            <a:ext cx="576708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Power + Attitude = Performance</a:t>
            </a:r>
          </a:p>
          <a:p>
            <a:pPr>
              <a:defRPr/>
            </a:pPr>
            <a:endParaRPr lang="en-US" sz="11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Lift = </a:t>
            </a:r>
            <a:r>
              <a:rPr lang="en-US" sz="20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AoA</a:t>
            </a:r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x Airspeed</a:t>
            </a:r>
          </a:p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  <a:sym typeface="Symbol"/>
              </a:rPr>
              <a:t>	110kts	(High Power Setting)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  <a:sym typeface="Symbol"/>
              </a:rPr>
              <a:t>	100kts	(Normal Cruise)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  <a:sym typeface="Symbol"/>
              </a:rPr>
              <a:t>8	70kts	(Low Power Setting)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At the desired attitude, power adjustments are necessary to maintain altitude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Attitude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controls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Speed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Power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controls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Altitude</a:t>
            </a:r>
            <a:endParaRPr lang="en-US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290603" y="2315709"/>
            <a:ext cx="0" cy="1223962"/>
          </a:xfrm>
          <a:prstGeom prst="straightConnector1">
            <a:avLst/>
          </a:prstGeom>
          <a:ln w="381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074703" y="3926566"/>
            <a:ext cx="0" cy="1223963"/>
          </a:xfrm>
          <a:prstGeom prst="straightConnector1">
            <a:avLst/>
          </a:prstGeom>
          <a:ln w="3810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056435" y="3724954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347751" y="3580492"/>
            <a:ext cx="6477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86081" y="2274436"/>
            <a:ext cx="2600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  <a:ea typeface="ＭＳ Ｐゴシック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9780690" y="3211515"/>
            <a:ext cx="2984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1947" y="3325811"/>
            <a:ext cx="2728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8140" y="4912624"/>
            <a:ext cx="3545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BE28"/>
                </a:solidFill>
                <a:ea typeface="ＭＳ Ｐゴシック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3409" y="5299980"/>
            <a:ext cx="34221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Equilibrium: Constant altitude and airspeed</a:t>
            </a:r>
          </a:p>
        </p:txBody>
      </p:sp>
      <p:pic>
        <p:nvPicPr>
          <p:cNvPr id="2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933">
            <a:off x="8455174" y="3475108"/>
            <a:ext cx="2520326" cy="7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1905A5-00E9-4949-BF8A-5698F8A779DC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234FC-761B-47A6-8DF2-16AC685BE2ED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71D683-4960-4081-B278-9213C39CE48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6" name="Group 8"/>
          <p:cNvGrpSpPr>
            <a:grpSpLocks/>
          </p:cNvGrpSpPr>
          <p:nvPr/>
        </p:nvGrpSpPr>
        <p:grpSpPr bwMode="auto">
          <a:xfrm>
            <a:off x="3935414" y="1660524"/>
            <a:ext cx="4289425" cy="3835305"/>
            <a:chOff x="2411413" y="1660231"/>
            <a:chExt cx="4289424" cy="3835601"/>
          </a:xfrm>
        </p:grpSpPr>
        <p:cxnSp>
          <p:nvCxnSpPr>
            <p:cNvPr id="110" name="Straight Connector 109"/>
            <p:cNvCxnSpPr/>
            <p:nvPr/>
          </p:nvCxnSpPr>
          <p:spPr>
            <a:xfrm flipH="1">
              <a:off x="2843213" y="1660231"/>
              <a:ext cx="649287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843213" y="1731675"/>
              <a:ext cx="649287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843213" y="1801530"/>
              <a:ext cx="649287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2843213" y="1865035"/>
              <a:ext cx="649287" cy="9526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 flipV="1">
              <a:off x="2843213" y="1944416"/>
              <a:ext cx="649287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3995738" y="1660231"/>
              <a:ext cx="647700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3995738" y="1731675"/>
              <a:ext cx="647700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3995738" y="1801530"/>
              <a:ext cx="647700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3995738" y="1865035"/>
              <a:ext cx="647700" cy="9526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995738" y="1944416"/>
              <a:ext cx="647700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H="1">
              <a:off x="5365749" y="1660231"/>
              <a:ext cx="647700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365749" y="1731675"/>
              <a:ext cx="647700" cy="0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365749" y="1801530"/>
              <a:ext cx="647700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5365749" y="1865035"/>
              <a:ext cx="647700" cy="9526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365749" y="1944416"/>
              <a:ext cx="647700" cy="1587"/>
            </a:xfrm>
            <a:prstGeom prst="line">
              <a:avLst/>
            </a:prstGeom>
            <a:ln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" idx="0"/>
            </p:cNvCxnSpPr>
            <p:nvPr/>
          </p:nvCxnSpPr>
          <p:spPr bwMode="auto">
            <a:xfrm flipH="1" flipV="1">
              <a:off x="3322638" y="2773155"/>
              <a:ext cx="3175" cy="93669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1" name="TextBox 29"/>
            <p:cNvSpPr txBox="1">
              <a:spLocks noChangeArrowheads="1"/>
            </p:cNvSpPr>
            <p:nvPr/>
          </p:nvSpPr>
          <p:spPr bwMode="auto">
            <a:xfrm>
              <a:off x="2837426" y="3062102"/>
              <a:ext cx="644525" cy="27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Stall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719513" y="5188031"/>
              <a:ext cx="739305" cy="307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en-NZ" altLang="en-US" dirty="0">
                  <a:latin typeface="+mn-lt"/>
                </a:rPr>
                <a:t> </a:t>
              </a:r>
              <a:r>
                <a:rPr lang="en-NZ" altLang="en-US" sz="1100" dirty="0">
                  <a:latin typeface="+mn-lt"/>
                </a:rPr>
                <a:t>4</a:t>
              </a:r>
              <a:r>
                <a:rPr lang="en-NZ" altLang="en-US" sz="1100" dirty="0">
                  <a:latin typeface="+mn-lt"/>
                  <a:sym typeface="Symbol" pitchFamily="18" charset="2"/>
                </a:rPr>
                <a:t> A of A</a:t>
              </a:r>
              <a:endParaRPr lang="en-NZ" altLang="en-US" sz="1100" dirty="0">
                <a:latin typeface="+mn-l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411413" y="4500488"/>
              <a:ext cx="172402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4" name="TextBox 19"/>
            <p:cNvSpPr txBox="1">
              <a:spLocks noChangeArrowheads="1"/>
            </p:cNvSpPr>
            <p:nvPr/>
          </p:nvSpPr>
          <p:spPr bwMode="auto">
            <a:xfrm rot="1396269">
              <a:off x="3560560" y="4034290"/>
              <a:ext cx="649287" cy="3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Total</a:t>
              </a:r>
            </a:p>
          </p:txBody>
        </p:sp>
        <p:sp>
          <p:nvSpPr>
            <p:cNvPr id="5155" name="TextBox 19"/>
            <p:cNvSpPr txBox="1">
              <a:spLocks noChangeArrowheads="1"/>
            </p:cNvSpPr>
            <p:nvPr/>
          </p:nvSpPr>
          <p:spPr bwMode="auto">
            <a:xfrm rot="20299763">
              <a:off x="4175790" y="4049040"/>
              <a:ext cx="590550" cy="3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Drag</a:t>
              </a:r>
            </a:p>
          </p:txBody>
        </p:sp>
        <p:grpSp>
          <p:nvGrpSpPr>
            <p:cNvPr id="6180" name="Group 40"/>
            <p:cNvGrpSpPr>
              <a:grpSpLocks/>
            </p:cNvGrpSpPr>
            <p:nvPr/>
          </p:nvGrpSpPr>
          <p:grpSpPr bwMode="auto">
            <a:xfrm rot="-517671">
              <a:off x="2913046" y="1905343"/>
              <a:ext cx="565041" cy="121655"/>
              <a:chOff x="1270886" y="3328578"/>
              <a:chExt cx="6176255" cy="132993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400097">
                <a:off x="7056782" y="4284882"/>
                <a:ext cx="390359" cy="373629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32198">
                <a:off x="1892411" y="3684627"/>
                <a:ext cx="385122" cy="35184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5468">
                <a:off x="1270886" y="3328578"/>
                <a:ext cx="284559" cy="306877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  <p:cxnSp>
          <p:nvCxnSpPr>
            <p:cNvPr id="56" name="Straight Arrow Connector 55"/>
            <p:cNvCxnSpPr/>
            <p:nvPr/>
          </p:nvCxnSpPr>
          <p:spPr bwMode="auto">
            <a:xfrm flipV="1">
              <a:off x="3311525" y="2152394"/>
              <a:ext cx="11113" cy="620761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rot="21400097">
              <a:off x="4599387" y="2003082"/>
              <a:ext cx="35712" cy="3417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9432198">
              <a:off x="4126919" y="1948174"/>
              <a:ext cx="35233" cy="32184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rot="21145468">
              <a:off x="4070059" y="1915605"/>
              <a:ext cx="26033" cy="2807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rot="21553338">
              <a:off x="5983817" y="1979187"/>
              <a:ext cx="35712" cy="3417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9585439">
              <a:off x="5514310" y="1903270"/>
              <a:ext cx="35233" cy="32184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194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956">
              <a:off x="6211711" y="1992777"/>
              <a:ext cx="57357" cy="1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rot="21298709">
              <a:off x="5459053" y="1867997"/>
              <a:ext cx="26033" cy="28071"/>
            </a:xfrm>
            <a:prstGeom prst="rect">
              <a:avLst/>
            </a:prstGeom>
            <a:effectLst>
              <a:softEdge rad="31750"/>
            </a:effectLst>
          </p:spPr>
        </p:pic>
        <p:cxnSp>
          <p:nvCxnSpPr>
            <p:cNvPr id="88" name="Straight Arrow Connector 87"/>
            <p:cNvCxnSpPr/>
            <p:nvPr/>
          </p:nvCxnSpPr>
          <p:spPr bwMode="auto">
            <a:xfrm flipV="1">
              <a:off x="6030912" y="2152394"/>
              <a:ext cx="0" cy="763647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Freeform 1"/>
            <p:cNvSpPr/>
            <p:nvPr/>
          </p:nvSpPr>
          <p:spPr>
            <a:xfrm>
              <a:off x="3325813" y="2073013"/>
              <a:ext cx="3232149" cy="2387783"/>
            </a:xfrm>
            <a:custGeom>
              <a:avLst/>
              <a:gdLst>
                <a:gd name="connsiteX0" fmla="*/ 0 w 3232298"/>
                <a:gd name="connsiteY0" fmla="*/ 1637414 h 2387994"/>
                <a:gd name="connsiteX1" fmla="*/ 180754 w 3232298"/>
                <a:gd name="connsiteY1" fmla="*/ 1977656 h 2387994"/>
                <a:gd name="connsiteX2" fmla="*/ 382772 w 3232298"/>
                <a:gd name="connsiteY2" fmla="*/ 2222205 h 2387994"/>
                <a:gd name="connsiteX3" fmla="*/ 595423 w 3232298"/>
                <a:gd name="connsiteY3" fmla="*/ 2339163 h 2387994"/>
                <a:gd name="connsiteX4" fmla="*/ 914400 w 3232298"/>
                <a:gd name="connsiteY4" fmla="*/ 2381693 h 2387994"/>
                <a:gd name="connsiteX5" fmla="*/ 1371600 w 3232298"/>
                <a:gd name="connsiteY5" fmla="*/ 2211572 h 2387994"/>
                <a:gd name="connsiteX6" fmla="*/ 1903228 w 3232298"/>
                <a:gd name="connsiteY6" fmla="*/ 1796902 h 2387994"/>
                <a:gd name="connsiteX7" fmla="*/ 2349795 w 3232298"/>
                <a:gd name="connsiteY7" fmla="*/ 1275907 h 2387994"/>
                <a:gd name="connsiteX8" fmla="*/ 2806995 w 3232298"/>
                <a:gd name="connsiteY8" fmla="*/ 680484 h 2387994"/>
                <a:gd name="connsiteX9" fmla="*/ 3232298 w 3232298"/>
                <a:gd name="connsiteY9" fmla="*/ 0 h 2387994"/>
                <a:gd name="connsiteX0" fmla="*/ 0 w 3232298"/>
                <a:gd name="connsiteY0" fmla="*/ 1637414 h 2387994"/>
                <a:gd name="connsiteX1" fmla="*/ 180754 w 3232298"/>
                <a:gd name="connsiteY1" fmla="*/ 1977656 h 2387994"/>
                <a:gd name="connsiteX2" fmla="*/ 382772 w 3232298"/>
                <a:gd name="connsiteY2" fmla="*/ 2222205 h 2387994"/>
                <a:gd name="connsiteX3" fmla="*/ 595423 w 3232298"/>
                <a:gd name="connsiteY3" fmla="*/ 2339163 h 2387994"/>
                <a:gd name="connsiteX4" fmla="*/ 914400 w 3232298"/>
                <a:gd name="connsiteY4" fmla="*/ 2381693 h 2387994"/>
                <a:gd name="connsiteX5" fmla="*/ 1371600 w 3232298"/>
                <a:gd name="connsiteY5" fmla="*/ 2211572 h 2387994"/>
                <a:gd name="connsiteX6" fmla="*/ 1903228 w 3232298"/>
                <a:gd name="connsiteY6" fmla="*/ 1796902 h 2387994"/>
                <a:gd name="connsiteX7" fmla="*/ 2381693 w 3232298"/>
                <a:gd name="connsiteY7" fmla="*/ 1275907 h 2387994"/>
                <a:gd name="connsiteX8" fmla="*/ 2806995 w 3232298"/>
                <a:gd name="connsiteY8" fmla="*/ 680484 h 2387994"/>
                <a:gd name="connsiteX9" fmla="*/ 3232298 w 3232298"/>
                <a:gd name="connsiteY9" fmla="*/ 0 h 23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2298" h="2387994">
                  <a:moveTo>
                    <a:pt x="0" y="1637414"/>
                  </a:moveTo>
                  <a:cubicBezTo>
                    <a:pt x="58479" y="1758802"/>
                    <a:pt x="116959" y="1880191"/>
                    <a:pt x="180754" y="1977656"/>
                  </a:cubicBezTo>
                  <a:cubicBezTo>
                    <a:pt x="244549" y="2075121"/>
                    <a:pt x="313661" y="2161954"/>
                    <a:pt x="382772" y="2222205"/>
                  </a:cubicBezTo>
                  <a:cubicBezTo>
                    <a:pt x="451883" y="2282456"/>
                    <a:pt x="506818" y="2312582"/>
                    <a:pt x="595423" y="2339163"/>
                  </a:cubicBezTo>
                  <a:cubicBezTo>
                    <a:pt x="684028" y="2365744"/>
                    <a:pt x="785037" y="2402958"/>
                    <a:pt x="914400" y="2381693"/>
                  </a:cubicBezTo>
                  <a:cubicBezTo>
                    <a:pt x="1043763" y="2360428"/>
                    <a:pt x="1206795" y="2309037"/>
                    <a:pt x="1371600" y="2211572"/>
                  </a:cubicBezTo>
                  <a:cubicBezTo>
                    <a:pt x="1536405" y="2114107"/>
                    <a:pt x="1734879" y="1952846"/>
                    <a:pt x="1903228" y="1796902"/>
                  </a:cubicBezTo>
                  <a:cubicBezTo>
                    <a:pt x="2071577" y="1640958"/>
                    <a:pt x="2231065" y="1461977"/>
                    <a:pt x="2381693" y="1275907"/>
                  </a:cubicBezTo>
                  <a:cubicBezTo>
                    <a:pt x="2532321" y="1089837"/>
                    <a:pt x="2665228" y="893135"/>
                    <a:pt x="2806995" y="680484"/>
                  </a:cubicBezTo>
                  <a:cubicBezTo>
                    <a:pt x="2948762" y="467833"/>
                    <a:pt x="3093188" y="233916"/>
                    <a:pt x="323229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Z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55875" y="2028560"/>
              <a:ext cx="0" cy="3454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533650" y="5483225"/>
              <a:ext cx="41671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 bwMode="auto">
          <a:xfrm>
            <a:off x="3143251" y="5581651"/>
            <a:ext cx="5184775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5951538" y="5535613"/>
            <a:ext cx="1008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AIRSPEED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5664200" y="2052639"/>
            <a:ext cx="7938" cy="428942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5664201" y="6229350"/>
            <a:ext cx="2735263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3071814" y="6229350"/>
            <a:ext cx="2592387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6350000" y="5975350"/>
            <a:ext cx="12588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NZ" alt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Speed Stable</a:t>
            </a:r>
          </a:p>
        </p:txBody>
      </p: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3613150" y="5964238"/>
            <a:ext cx="13985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NZ" alt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Speed Unstable</a:t>
            </a:r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3287713" y="4286251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Minimum Drag</a:t>
            </a:r>
          </a:p>
        </p:txBody>
      </p:sp>
      <p:sp>
        <p:nvSpPr>
          <p:cNvPr id="5133" name="TextBox 10"/>
          <p:cNvSpPr txBox="1">
            <a:spLocks noChangeArrowheads="1"/>
          </p:cNvSpPr>
          <p:nvPr/>
        </p:nvSpPr>
        <p:spPr bwMode="auto">
          <a:xfrm>
            <a:off x="3375026" y="3475039"/>
            <a:ext cx="682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DRAG</a:t>
            </a: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5275946" y="6324645"/>
            <a:ext cx="1008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Best Range</a:t>
            </a:r>
          </a:p>
        </p:txBody>
      </p:sp>
      <p:pic>
        <p:nvPicPr>
          <p:cNvPr id="8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098" flipH="1">
            <a:off x="4197848" y="1848190"/>
            <a:ext cx="1014773" cy="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8942" y="1836347"/>
            <a:ext cx="1014773" cy="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00" flipH="1">
            <a:off x="6916747" y="1846045"/>
            <a:ext cx="1014773" cy="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2"/>
          <p:cNvSpPr txBox="1">
            <a:spLocks noChangeArrowheads="1"/>
          </p:cNvSpPr>
          <p:nvPr/>
        </p:nvSpPr>
        <p:spPr bwMode="auto">
          <a:xfrm>
            <a:off x="982434" y="1095822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Drag Curve</a:t>
            </a:r>
          </a:p>
        </p:txBody>
      </p:sp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8193087" y="2918570"/>
            <a:ext cx="34400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As the aircraft’s speed reduces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(when below min drag speed)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drag increases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 must then be added to overcome drag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3E5D1E-FF33-4B70-B81A-78B8F8E3CA4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FA401-0041-4128-8F62-2F8DA310F826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C40900-AA43-4C95-B5C6-7B29EF513E9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82434" y="1101445"/>
            <a:ext cx="6691995" cy="18774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Control Effectiveness</a:t>
            </a:r>
          </a:p>
          <a:p>
            <a:pPr eaLnBrk="1" hangingPunct="1">
              <a:defRPr/>
            </a:pPr>
            <a:endParaRPr lang="en-US" alt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At low airspeeds the controls are less effective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Larger inputs will be required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Adverse yaw will be more pronounced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Slipstream will be reduced </a:t>
            </a:r>
            <a:endParaRPr lang="en-US" altLang="en-US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43153" y="1839607"/>
            <a:ext cx="2790907" cy="1200329"/>
            <a:chOff x="5868144" y="3049796"/>
            <a:chExt cx="2789775" cy="1199557"/>
          </a:xfrm>
        </p:grpSpPr>
        <p:sp>
          <p:nvSpPr>
            <p:cNvPr id="6151" name="Rectangle 1"/>
            <p:cNvSpPr>
              <a:spLocks noChangeArrowheads="1"/>
            </p:cNvSpPr>
            <p:nvPr/>
          </p:nvSpPr>
          <p:spPr bwMode="auto">
            <a:xfrm>
              <a:off x="6260479" y="3480710"/>
              <a:ext cx="2397440" cy="39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Balance with rudder </a:t>
              </a:r>
              <a:endParaRPr lang="en-US" alt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176" name="Rectangle 14"/>
            <p:cNvSpPr>
              <a:spLocks noChangeArrowheads="1"/>
            </p:cNvSpPr>
            <p:nvPr/>
          </p:nvSpPr>
          <p:spPr bwMode="auto">
            <a:xfrm>
              <a:off x="5868144" y="3049796"/>
              <a:ext cx="474617" cy="119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720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}</a:t>
              </a:r>
            </a:p>
          </p:txBody>
        </p:sp>
      </p:grpSp>
      <p:pic>
        <p:nvPicPr>
          <p:cNvPr id="1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2" y="3102861"/>
            <a:ext cx="1199151" cy="12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AD941B-6E95-42D0-987B-0ECC24EF92D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5ED35-79AB-4DAB-A142-478F40AE30C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AC828-AEA3-41A3-8A6D-17BFA013A19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C72C68-7257-4864-B898-9C78EB9A197F}"/>
              </a:ext>
            </a:extLst>
          </p:cNvPr>
          <p:cNvSpPr txBox="1"/>
          <p:nvPr/>
        </p:nvSpPr>
        <p:spPr>
          <a:xfrm>
            <a:off x="981757" y="1638902"/>
            <a:ext cx="291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700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2434" y="1095376"/>
            <a:ext cx="8424862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Turning</a:t>
            </a:r>
          </a:p>
          <a:p>
            <a:pPr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Lift must be increased in a turn, this is achieved by increasing the angle of attack</a:t>
            </a: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Drag will increase, thus more power is required when entering a turn</a:t>
            </a: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Stall speed increases due to increased lift requirement</a:t>
            </a: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2427288" y="3041368"/>
            <a:ext cx="363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2425700" y="4332005"/>
            <a:ext cx="363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6" name="Line 58"/>
          <p:cNvSpPr>
            <a:spLocks noChangeShapeType="1"/>
          </p:cNvSpPr>
          <p:nvPr/>
        </p:nvSpPr>
        <p:spPr bwMode="auto">
          <a:xfrm>
            <a:off x="2424113" y="5630580"/>
            <a:ext cx="363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grpSp>
        <p:nvGrpSpPr>
          <p:cNvPr id="9228" name="Group 14"/>
          <p:cNvGrpSpPr>
            <a:grpSpLocks/>
          </p:cNvGrpSpPr>
          <p:nvPr/>
        </p:nvGrpSpPr>
        <p:grpSpPr bwMode="auto">
          <a:xfrm>
            <a:off x="4141789" y="2947706"/>
            <a:ext cx="765175" cy="2697163"/>
            <a:chOff x="6282623" y="192333"/>
            <a:chExt cx="1033520" cy="3645494"/>
          </a:xfrm>
        </p:grpSpPr>
        <p:sp>
          <p:nvSpPr>
            <p:cNvPr id="16" name="Line 102"/>
            <p:cNvSpPr>
              <a:spLocks noChangeShapeType="1"/>
            </p:cNvSpPr>
            <p:nvPr/>
          </p:nvSpPr>
          <p:spPr bwMode="auto">
            <a:xfrm>
              <a:off x="6304066" y="2082669"/>
              <a:ext cx="0" cy="1755158"/>
            </a:xfrm>
            <a:prstGeom prst="line">
              <a:avLst/>
            </a:prstGeom>
            <a:noFill/>
            <a:ln w="38100">
              <a:solidFill>
                <a:srgbClr val="00BE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en-NZ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82623" y="2069795"/>
              <a:ext cx="1033520" cy="12874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 rot="1663748" flipH="1">
              <a:off x="6745778" y="192333"/>
              <a:ext cx="57894" cy="2012638"/>
            </a:xfrm>
            <a:prstGeom prst="line">
              <a:avLst/>
            </a:prstGeom>
            <a:noFill/>
            <a:ln w="38100">
              <a:solidFill>
                <a:srgbClr val="1450E6"/>
              </a:solidFill>
              <a:prstDash val="solid"/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6410696" y="1198656"/>
              <a:ext cx="1731556" cy="1072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794023" y="-158161"/>
              <a:ext cx="0" cy="9670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e 102"/>
            <p:cNvSpPr>
              <a:spLocks noChangeShapeType="1"/>
            </p:cNvSpPr>
            <p:nvPr/>
          </p:nvSpPr>
          <p:spPr bwMode="auto">
            <a:xfrm flipH="1">
              <a:off x="6299777" y="318928"/>
              <a:ext cx="8577" cy="1750867"/>
            </a:xfrm>
            <a:prstGeom prst="line">
              <a:avLst/>
            </a:prstGeom>
            <a:noFill/>
            <a:ln w="38100">
              <a:solidFill>
                <a:srgbClr val="1450E6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NZ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95489" y="336094"/>
              <a:ext cx="829818" cy="231732"/>
            </a:xfrm>
            <a:custGeom>
              <a:avLst/>
              <a:gdLst>
                <a:gd name="connsiteX0" fmla="*/ 0 w 828135"/>
                <a:gd name="connsiteY0" fmla="*/ 0 h 232913"/>
                <a:gd name="connsiteX1" fmla="*/ 431320 w 828135"/>
                <a:gd name="connsiteY1" fmla="*/ 69011 h 232913"/>
                <a:gd name="connsiteX2" fmla="*/ 828135 w 828135"/>
                <a:gd name="connsiteY2" fmla="*/ 232913 h 2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135" h="232913">
                  <a:moveTo>
                    <a:pt x="0" y="0"/>
                  </a:moveTo>
                  <a:cubicBezTo>
                    <a:pt x="146649" y="15096"/>
                    <a:pt x="293298" y="30192"/>
                    <a:pt x="431320" y="69011"/>
                  </a:cubicBezTo>
                  <a:cubicBezTo>
                    <a:pt x="569342" y="107830"/>
                    <a:pt x="698738" y="170371"/>
                    <a:pt x="828135" y="232913"/>
                  </a:cubicBezTo>
                </a:path>
              </a:pathLst>
            </a:custGeom>
            <a:noFill/>
            <a:ln w="12700">
              <a:solidFill>
                <a:srgbClr val="145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pic>
        <p:nvPicPr>
          <p:cNvPr id="54" name="Picture 53" descr="Light Aircraft Vector Stock Illustrations – 3,718 Light Aircraft Vector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2" b="70037"/>
          <a:stretch/>
        </p:blipFill>
        <p:spPr bwMode="auto">
          <a:xfrm rot="1995615">
            <a:off x="3239819" y="4000745"/>
            <a:ext cx="1823072" cy="6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0" name="Straight Arrow Connector 7179"/>
          <p:cNvCxnSpPr/>
          <p:nvPr/>
        </p:nvCxnSpPr>
        <p:spPr>
          <a:xfrm>
            <a:off x="6933746" y="469236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33746" y="481301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33746" y="493366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33746" y="505431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33746" y="517496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33746" y="529561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33746" y="5416269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33746" y="5538506"/>
            <a:ext cx="3240088" cy="0"/>
          </a:xfrm>
          <a:prstGeom prst="straightConnector1">
            <a:avLst/>
          </a:prstGeom>
          <a:ln w="12700">
            <a:solidFill>
              <a:srgbClr val="1450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4" name="Group 7183"/>
          <p:cNvGrpSpPr>
            <a:grpSpLocks/>
          </p:cNvGrpSpPr>
          <p:nvPr/>
        </p:nvGrpSpPr>
        <p:grpSpPr bwMode="auto">
          <a:xfrm>
            <a:off x="7313160" y="4746345"/>
            <a:ext cx="2611437" cy="369887"/>
            <a:chOff x="5291746" y="5157192"/>
            <a:chExt cx="2610491" cy="369989"/>
          </a:xfrm>
        </p:grpSpPr>
        <p:sp>
          <p:nvSpPr>
            <p:cNvPr id="30" name="Freeform 29"/>
            <p:cNvSpPr/>
            <p:nvPr/>
          </p:nvSpPr>
          <p:spPr>
            <a:xfrm rot="153766">
              <a:off x="5291746" y="5157192"/>
              <a:ext cx="2610491" cy="369989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3053" h="342076">
                  <a:moveTo>
                    <a:pt x="285750" y="336062"/>
                  </a:moveTo>
                  <a:cubicBezTo>
                    <a:pt x="125412" y="305105"/>
                    <a:pt x="118585" y="310448"/>
                    <a:pt x="79375" y="288593"/>
                  </a:cubicBezTo>
                  <a:cubicBezTo>
                    <a:pt x="40165" y="266738"/>
                    <a:pt x="19215" y="274056"/>
                    <a:pt x="0" y="204933"/>
                  </a:cubicBezTo>
                  <a:cubicBezTo>
                    <a:pt x="25196" y="111329"/>
                    <a:pt x="254794" y="45684"/>
                    <a:pt x="468313" y="17675"/>
                  </a:cubicBezTo>
                  <a:cubicBezTo>
                    <a:pt x="681832" y="-10334"/>
                    <a:pt x="978165" y="-5859"/>
                    <a:pt x="1281113" y="36880"/>
                  </a:cubicBezTo>
                  <a:cubicBezTo>
                    <a:pt x="1584061" y="79619"/>
                    <a:pt x="2152528" y="226247"/>
                    <a:pt x="2286000" y="274112"/>
                  </a:cubicBezTo>
                  <a:cubicBezTo>
                    <a:pt x="2419472" y="321977"/>
                    <a:pt x="2154968" y="316132"/>
                    <a:pt x="2081943" y="324069"/>
                  </a:cubicBezTo>
                  <a:cubicBezTo>
                    <a:pt x="1483286" y="342805"/>
                    <a:pt x="884890" y="348104"/>
                    <a:pt x="283590" y="334318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cxnSp>
          <p:nvCxnSpPr>
            <p:cNvPr id="7178" name="Straight Connector 7177"/>
            <p:cNvCxnSpPr>
              <a:stCxn id="30" idx="5"/>
              <a:endCxn id="30" idx="2"/>
            </p:cNvCxnSpPr>
            <p:nvPr/>
          </p:nvCxnSpPr>
          <p:spPr>
            <a:xfrm flipH="1" flipV="1">
              <a:off x="5291746" y="5320749"/>
              <a:ext cx="2562883" cy="188965"/>
            </a:xfrm>
            <a:prstGeom prst="line">
              <a:avLst/>
            </a:prstGeom>
            <a:ln w="28575">
              <a:solidFill>
                <a:srgbClr val="00BE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flipV="1">
            <a:off x="8106909" y="3341406"/>
            <a:ext cx="323850" cy="1589088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106909" y="4930494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06909" y="3341406"/>
            <a:ext cx="3238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30760" y="3341407"/>
            <a:ext cx="26987" cy="15668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06909" y="3341406"/>
            <a:ext cx="0" cy="1589088"/>
          </a:xfrm>
          <a:prstGeom prst="straightConnector1">
            <a:avLst/>
          </a:prstGeom>
          <a:ln w="381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22810" y="4930494"/>
            <a:ext cx="7588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06909" y="2873095"/>
            <a:ext cx="0" cy="638175"/>
          </a:xfrm>
          <a:prstGeom prst="straightConnector1">
            <a:avLst/>
          </a:prstGeom>
          <a:ln w="381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106909" y="2873094"/>
            <a:ext cx="1008062" cy="2057400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06909" y="2873094"/>
            <a:ext cx="100806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081635" y="2873094"/>
            <a:ext cx="26987" cy="20256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67185" y="3230281"/>
            <a:ext cx="2600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1450E6"/>
                </a:solidFill>
                <a:ea typeface="ＭＳ Ｐゴシック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>
            <a:off x="8522708" y="4447449"/>
            <a:ext cx="2984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TextBox 46">
            <a:hlinkClick r:id="rId4" action="ppaction://hlinksldjump"/>
          </p:cNvPr>
          <p:cNvSpPr txBox="1"/>
          <p:nvPr/>
        </p:nvSpPr>
        <p:spPr>
          <a:xfrm>
            <a:off x="8497435" y="3139795"/>
            <a:ext cx="3738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a typeface="ＭＳ Ｐゴシック" charset="0"/>
                <a:cs typeface="Arial" panose="020B0604020202020204" pitchFamily="34" charset="0"/>
              </a:rPr>
              <a:t>TR</a:t>
            </a:r>
          </a:p>
        </p:txBody>
      </p:sp>
      <p:sp>
        <p:nvSpPr>
          <p:cNvPr id="48" name="TextBox 47">
            <a:hlinkClick r:id="rId4" action="ppaction://hlinksldjump"/>
          </p:cNvPr>
          <p:cNvSpPr txBox="1"/>
          <p:nvPr/>
        </p:nvSpPr>
        <p:spPr>
          <a:xfrm>
            <a:off x="9073696" y="2730220"/>
            <a:ext cx="3738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C000"/>
                </a:solidFill>
                <a:ea typeface="ＭＳ Ｐゴシック" charset="0"/>
                <a:cs typeface="Arial" panose="020B0604020202020204" pitchFamily="34" charset="0"/>
              </a:rPr>
              <a:t>TR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ADACF5-0DF1-4F72-AB7B-36D1B36A8DE7}"/>
              </a:ext>
            </a:extLst>
          </p:cNvPr>
          <p:cNvSpPr txBox="1"/>
          <p:nvPr/>
        </p:nvSpPr>
        <p:spPr>
          <a:xfrm>
            <a:off x="981757" y="1621486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8271A2-6E1C-4136-B62F-DCCEC614C0F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083D67-9241-47C4-931A-E184833DD91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235B8EF-1E11-4ACB-837B-2B86DB5AFF5E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434" y="1095376"/>
            <a:ext cx="4417631" cy="3786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Throttle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Smooth positive use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Carb Heat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Hot below rpm green range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T’s &amp; P’s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Less airflow for engine cooling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Increase airspeed if required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HASELL Check</a:t>
            </a:r>
            <a:endParaRPr lang="en-US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0962" name="Picture 2" descr="Image result for cessna 152 oil temperature and pressure gau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507" r="50967" b="8888"/>
          <a:stretch>
            <a:fillRect/>
          </a:stretch>
        </p:blipFill>
        <p:spPr bwMode="auto">
          <a:xfrm>
            <a:off x="7319963" y="4437063"/>
            <a:ext cx="27241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Image result for cessna 172 throttle contr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32121" r="10769" b="7518"/>
          <a:stretch/>
        </p:blipFill>
        <p:spPr bwMode="auto">
          <a:xfrm>
            <a:off x="6838426" y="1201004"/>
            <a:ext cx="3794078" cy="2155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388600" y="6181189"/>
            <a:ext cx="1437640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HASELL Check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5266F-020A-4CC1-B20B-1A80A4B42D4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5D528-5AC1-40DF-8483-CF5E1C6845D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FD3E3B-5634-4116-9BC7-5A364DC26AF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91587C-BAA5-446F-9165-FE1644186926}"/>
              </a:ext>
            </a:extLst>
          </p:cNvPr>
          <p:cNvSpPr txBox="1"/>
          <p:nvPr/>
        </p:nvSpPr>
        <p:spPr>
          <a:xfrm>
            <a:off x="981757" y="141117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E30C3-A165-4412-94C3-4672BF3DE868}"/>
              </a:ext>
            </a:extLst>
          </p:cNvPr>
          <p:cNvSpPr txBox="1"/>
          <p:nvPr/>
        </p:nvSpPr>
        <p:spPr>
          <a:xfrm>
            <a:off x="981757" y="214697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10159-6692-4326-A073-DA5C2530E661}"/>
              </a:ext>
            </a:extLst>
          </p:cNvPr>
          <p:cNvSpPr txBox="1"/>
          <p:nvPr/>
        </p:nvSpPr>
        <p:spPr>
          <a:xfrm>
            <a:off x="981757" y="288752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078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434" y="1095376"/>
            <a:ext cx="4756785" cy="36148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Lookout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Sectored scan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11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Situational Awareness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Aircraft configuration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Stalling symptoms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Training area boundaries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1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level of concentration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Unfamiliar with high nose attitude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Reduced through exposure</a:t>
            </a:r>
          </a:p>
        </p:txBody>
      </p:sp>
      <p:pic>
        <p:nvPicPr>
          <p:cNvPr id="542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87" y="1484313"/>
            <a:ext cx="33385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DF7D52-EFF0-4FE6-B9C5-517DF199606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52907-5018-4D29-9552-83E0415B7DC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F784D9-47C7-448B-B25C-5723B169AD1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F13413-170B-4CB1-BF86-E6E5E634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3BF81-6A34-4BF7-8C68-CAA2FE7AFA31}"/>
              </a:ext>
            </a:extLst>
          </p:cNvPr>
          <p:cNvSpPr txBox="1"/>
          <p:nvPr/>
        </p:nvSpPr>
        <p:spPr>
          <a:xfrm>
            <a:off x="981757" y="2131539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2A961-BDA8-42E2-97E5-5B9260C3D2B5}"/>
              </a:ext>
            </a:extLst>
          </p:cNvPr>
          <p:cNvSpPr txBox="1"/>
          <p:nvPr/>
        </p:nvSpPr>
        <p:spPr>
          <a:xfrm>
            <a:off x="981757" y="139748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6586E3-EF64-4A7C-BC1B-F1989FEBBBFE}"/>
              </a:ext>
            </a:extLst>
          </p:cNvPr>
          <p:cNvSpPr txBox="1"/>
          <p:nvPr/>
        </p:nvSpPr>
        <p:spPr>
          <a:xfrm>
            <a:off x="981757" y="3425383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970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82432" y="1095375"/>
            <a:ext cx="6031016" cy="479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Straight and Level at Low Airspeed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HASELL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Check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Select reference point, reference altitude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Through approximately 60kts increase power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Adjust power to maintain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55kts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9059" y="2863025"/>
            <a:ext cx="25533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Carb heat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Hot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Reduce power to 1500rpm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9060" y="3505698"/>
            <a:ext cx="39196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Increase backpressure to maintain altitude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Balance with rudder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9059" y="4148187"/>
            <a:ext cx="22826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- To relieve backpressure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8" y="961679"/>
            <a:ext cx="2728666" cy="1818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Image result for aircraft altime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2768" r="16245"/>
          <a:stretch/>
        </p:blipFill>
        <p:spPr bwMode="auto">
          <a:xfrm>
            <a:off x="9402107" y="2105113"/>
            <a:ext cx="981787" cy="9926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0933B3-0646-4DBD-888D-0E65B4C0DF9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91820-A36E-41E2-BF9E-535043B5C63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D891E3-9B21-4B4B-AD6C-0C5E4F55189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8C2F50-0088-43E6-A2FF-F1D92E07C94E}"/>
              </a:ext>
            </a:extLst>
          </p:cNvPr>
          <p:cNvSpPr txBox="1"/>
          <p:nvPr/>
        </p:nvSpPr>
        <p:spPr>
          <a:xfrm>
            <a:off x="978742" y="1913568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FFA33-616B-401A-8816-2BDBE5F64129}"/>
              </a:ext>
            </a:extLst>
          </p:cNvPr>
          <p:cNvSpPr txBox="1"/>
          <p:nvPr/>
        </p:nvSpPr>
        <p:spPr>
          <a:xfrm>
            <a:off x="978742" y="4672335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999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781</Words>
  <Application>Microsoft Office PowerPoint</Application>
  <PresentationFormat>Widescreen</PresentationFormat>
  <Paragraphs>217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51</cp:revision>
  <dcterms:created xsi:type="dcterms:W3CDTF">2021-06-07T23:47:46Z</dcterms:created>
  <dcterms:modified xsi:type="dcterms:W3CDTF">2021-12-14T07:46:57Z</dcterms:modified>
</cp:coreProperties>
</file>