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88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7" r:id="rId12"/>
  </p:sldIdLst>
  <p:sldSz cx="9906000" cy="6858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E28"/>
    <a:srgbClr val="1450E6"/>
    <a:srgbClr val="EAEAEA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88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84A284BE-088B-431F-A388-050FE3E7337A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2538"/>
            <a:ext cx="48847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01591102-4D74-4401-9F26-34683DEF1C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9995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326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055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977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771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251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116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18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376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503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093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764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A750F-3EE2-475C-ADC9-C1D3C1540F26}" type="datetimeFigureOut">
              <a:rPr lang="en-NZ" smtClean="0"/>
              <a:t>2/08/2022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3FD29-6167-433C-8B59-8790B666C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854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6E470F-CCF6-4D89-8547-824CF8ACA52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0" r="17982"/>
          <a:stretch/>
        </p:blipFill>
        <p:spPr>
          <a:xfrm>
            <a:off x="2220680" y="0"/>
            <a:ext cx="7685320" cy="6858784"/>
          </a:xfrm>
          <a:prstGeom prst="rect">
            <a:avLst/>
          </a:prstGeom>
        </p:spPr>
      </p:pic>
      <p:sp>
        <p:nvSpPr>
          <p:cNvPr id="9" name="Flowchart: Manual Input 8">
            <a:extLst>
              <a:ext uri="{FF2B5EF4-FFF2-40B4-BE49-F238E27FC236}">
                <a16:creationId xmlns:a16="http://schemas.microsoft.com/office/drawing/2014/main" id="{AFD411C3-7340-4075-ADFD-CF54268B8C80}"/>
              </a:ext>
            </a:extLst>
          </p:cNvPr>
          <p:cNvSpPr/>
          <p:nvPr/>
        </p:nvSpPr>
        <p:spPr>
          <a:xfrm rot="5400000" flipH="1">
            <a:off x="-1016726" y="1014987"/>
            <a:ext cx="6858000" cy="4824548"/>
          </a:xfrm>
          <a:prstGeom prst="flowChartManualInpu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Flowchart: Manual Input 13">
            <a:extLst>
              <a:ext uri="{FF2B5EF4-FFF2-40B4-BE49-F238E27FC236}">
                <a16:creationId xmlns:a16="http://schemas.microsoft.com/office/drawing/2014/main" id="{30C682C0-53F4-41EC-B33F-752CCDDD870C}"/>
              </a:ext>
            </a:extLst>
          </p:cNvPr>
          <p:cNvSpPr/>
          <p:nvPr/>
        </p:nvSpPr>
        <p:spPr>
          <a:xfrm rot="5400000" flipH="1">
            <a:off x="-1238794" y="1237053"/>
            <a:ext cx="6858000" cy="4380413"/>
          </a:xfrm>
          <a:prstGeom prst="flowChartManualInpu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4B129C80-CD9D-4664-9C44-4F6BC8353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060" y="1280009"/>
            <a:ext cx="38909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Principles of Flight</a:t>
            </a:r>
          </a:p>
          <a:p>
            <a:pPr eaLnBrk="1" hangingPunct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- PERFORMANCE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2BA5287-DB9F-4A21-9F63-A0598326A408}"/>
              </a:ext>
            </a:extLst>
          </p:cNvPr>
          <p:cNvCxnSpPr>
            <a:cxnSpLocks/>
          </p:cNvCxnSpPr>
          <p:nvPr/>
        </p:nvCxnSpPr>
        <p:spPr>
          <a:xfrm>
            <a:off x="334356" y="2450715"/>
            <a:ext cx="337026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Text, logo&#10;&#10;Description automatically generated">
            <a:extLst>
              <a:ext uri="{FF2B5EF4-FFF2-40B4-BE49-F238E27FC236}">
                <a16:creationId xmlns:a16="http://schemas.microsoft.com/office/drawing/2014/main" id="{66BF911E-6FB8-4E99-9355-DB49EBA2D6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91" y="211436"/>
            <a:ext cx="2161669" cy="791598"/>
          </a:xfrm>
          <a:prstGeom prst="rect">
            <a:avLst/>
          </a:prstGeom>
        </p:spPr>
      </p:pic>
      <p:sp>
        <p:nvSpPr>
          <p:cNvPr id="18" name="Text Box 5">
            <a:extLst>
              <a:ext uri="{FF2B5EF4-FFF2-40B4-BE49-F238E27FC236}">
                <a16:creationId xmlns:a16="http://schemas.microsoft.com/office/drawing/2014/main" id="{A08D161D-DD15-4D51-8B59-768D77EB0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829" y="6315164"/>
            <a:ext cx="30733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Content copyrighted by Sunair Aviation Ltd.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9E44BBAA-6B03-4EEE-A61D-115474685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47" y="2800839"/>
            <a:ext cx="389095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The following content is in A4 size enabling the content to be printed easily.</a:t>
            </a:r>
          </a:p>
        </p:txBody>
      </p:sp>
    </p:spTree>
    <p:extLst>
      <p:ext uri="{BB962C8B-B14F-4D97-AF65-F5344CB8AC3E}">
        <p14:creationId xmlns:p14="http://schemas.microsoft.com/office/powerpoint/2010/main" val="84025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 flipV="1">
            <a:off x="1510081" y="1219010"/>
            <a:ext cx="0" cy="297350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10081" y="4192511"/>
            <a:ext cx="329753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20881" y="1742875"/>
            <a:ext cx="977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Power</a:t>
            </a:r>
            <a:endParaRPr lang="en-NZ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963303" y="1816248"/>
            <a:ext cx="0" cy="234892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1933090" y="2244354"/>
            <a:ext cx="2283436" cy="1455964"/>
          </a:xfrm>
          <a:custGeom>
            <a:avLst/>
            <a:gdLst>
              <a:gd name="connsiteX0" fmla="*/ 0 w 1603611"/>
              <a:gd name="connsiteY0" fmla="*/ 716507 h 1022494"/>
              <a:gd name="connsiteX1" fmla="*/ 95534 w 1603611"/>
              <a:gd name="connsiteY1" fmla="*/ 852985 h 1022494"/>
              <a:gd name="connsiteX2" fmla="*/ 177420 w 1603611"/>
              <a:gd name="connsiteY2" fmla="*/ 934872 h 1022494"/>
              <a:gd name="connsiteX3" fmla="*/ 266131 w 1603611"/>
              <a:gd name="connsiteY3" fmla="*/ 989463 h 1022494"/>
              <a:gd name="connsiteX4" fmla="*/ 382137 w 1603611"/>
              <a:gd name="connsiteY4" fmla="*/ 1016758 h 1022494"/>
              <a:gd name="connsiteX5" fmla="*/ 477671 w 1603611"/>
              <a:gd name="connsiteY5" fmla="*/ 1016758 h 1022494"/>
              <a:gd name="connsiteX6" fmla="*/ 648268 w 1603611"/>
              <a:gd name="connsiteY6" fmla="*/ 955343 h 1022494"/>
              <a:gd name="connsiteX7" fmla="*/ 880280 w 1603611"/>
              <a:gd name="connsiteY7" fmla="*/ 812042 h 1022494"/>
              <a:gd name="connsiteX8" fmla="*/ 1091820 w 1603611"/>
              <a:gd name="connsiteY8" fmla="*/ 634621 h 1022494"/>
              <a:gd name="connsiteX9" fmla="*/ 1269241 w 1603611"/>
              <a:gd name="connsiteY9" fmla="*/ 443552 h 1022494"/>
              <a:gd name="connsiteX10" fmla="*/ 1433014 w 1603611"/>
              <a:gd name="connsiteY10" fmla="*/ 245660 h 1022494"/>
              <a:gd name="connsiteX11" fmla="*/ 1603611 w 1603611"/>
              <a:gd name="connsiteY11" fmla="*/ 0 h 102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3611" h="1022494">
                <a:moveTo>
                  <a:pt x="0" y="716507"/>
                </a:moveTo>
                <a:cubicBezTo>
                  <a:pt x="32982" y="766549"/>
                  <a:pt x="65964" y="816591"/>
                  <a:pt x="95534" y="852985"/>
                </a:cubicBezTo>
                <a:cubicBezTo>
                  <a:pt x="125104" y="889379"/>
                  <a:pt x="148987" y="912126"/>
                  <a:pt x="177420" y="934872"/>
                </a:cubicBezTo>
                <a:cubicBezTo>
                  <a:pt x="205853" y="957618"/>
                  <a:pt x="232012" y="975815"/>
                  <a:pt x="266131" y="989463"/>
                </a:cubicBezTo>
                <a:cubicBezTo>
                  <a:pt x="300250" y="1003111"/>
                  <a:pt x="346880" y="1012209"/>
                  <a:pt x="382137" y="1016758"/>
                </a:cubicBezTo>
                <a:cubicBezTo>
                  <a:pt x="417394" y="1021307"/>
                  <a:pt x="433316" y="1026994"/>
                  <a:pt x="477671" y="1016758"/>
                </a:cubicBezTo>
                <a:cubicBezTo>
                  <a:pt x="522026" y="1006522"/>
                  <a:pt x="581167" y="989462"/>
                  <a:pt x="648268" y="955343"/>
                </a:cubicBezTo>
                <a:cubicBezTo>
                  <a:pt x="715369" y="921224"/>
                  <a:pt x="806355" y="865496"/>
                  <a:pt x="880280" y="812042"/>
                </a:cubicBezTo>
                <a:cubicBezTo>
                  <a:pt x="954205" y="758588"/>
                  <a:pt x="1026993" y="696036"/>
                  <a:pt x="1091820" y="634621"/>
                </a:cubicBezTo>
                <a:cubicBezTo>
                  <a:pt x="1156647" y="573206"/>
                  <a:pt x="1212375" y="508379"/>
                  <a:pt x="1269241" y="443552"/>
                </a:cubicBezTo>
                <a:cubicBezTo>
                  <a:pt x="1326107" y="378725"/>
                  <a:pt x="1377286" y="319585"/>
                  <a:pt x="1433014" y="245660"/>
                </a:cubicBezTo>
                <a:cubicBezTo>
                  <a:pt x="1488742" y="171735"/>
                  <a:pt x="1546176" y="85867"/>
                  <a:pt x="1603611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4188310" y="1654621"/>
            <a:ext cx="295275" cy="638175"/>
          </a:xfrm>
          <a:custGeom>
            <a:avLst/>
            <a:gdLst>
              <a:gd name="connsiteX0" fmla="*/ 0 w 295275"/>
              <a:gd name="connsiteY0" fmla="*/ 638175 h 638175"/>
              <a:gd name="connsiteX1" fmla="*/ 142875 w 295275"/>
              <a:gd name="connsiteY1" fmla="*/ 371475 h 638175"/>
              <a:gd name="connsiteX2" fmla="*/ 295275 w 295275"/>
              <a:gd name="connsiteY2" fmla="*/ 0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275" h="638175">
                <a:moveTo>
                  <a:pt x="0" y="638175"/>
                </a:moveTo>
                <a:cubicBezTo>
                  <a:pt x="46831" y="558006"/>
                  <a:pt x="93663" y="477837"/>
                  <a:pt x="142875" y="371475"/>
                </a:cubicBezTo>
                <a:cubicBezTo>
                  <a:pt x="192087" y="265113"/>
                  <a:pt x="243681" y="132556"/>
                  <a:pt x="295275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1734703" y="2710255"/>
            <a:ext cx="228600" cy="685800"/>
          </a:xfrm>
          <a:custGeom>
            <a:avLst/>
            <a:gdLst>
              <a:gd name="connsiteX0" fmla="*/ 228600 w 228600"/>
              <a:gd name="connsiteY0" fmla="*/ 0 h 685800"/>
              <a:gd name="connsiteX1" fmla="*/ 161925 w 228600"/>
              <a:gd name="connsiteY1" fmla="*/ 133350 h 685800"/>
              <a:gd name="connsiteX2" fmla="*/ 0 w 228600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" h="685800">
                <a:moveTo>
                  <a:pt x="228600" y="0"/>
                </a:moveTo>
                <a:cubicBezTo>
                  <a:pt x="214312" y="9525"/>
                  <a:pt x="200025" y="19050"/>
                  <a:pt x="161925" y="133350"/>
                </a:cubicBezTo>
                <a:cubicBezTo>
                  <a:pt x="123825" y="247650"/>
                  <a:pt x="61912" y="466725"/>
                  <a:pt x="0" y="685800"/>
                </a:cubicBezTo>
              </a:path>
            </a:pathLst>
          </a:custGeom>
          <a:noFill/>
          <a:ln>
            <a:solidFill>
              <a:srgbClr val="00BE2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1675271" y="2682147"/>
            <a:ext cx="209550" cy="542925"/>
          </a:xfrm>
          <a:custGeom>
            <a:avLst/>
            <a:gdLst>
              <a:gd name="connsiteX0" fmla="*/ 209550 w 209550"/>
              <a:gd name="connsiteY0" fmla="*/ 542925 h 542925"/>
              <a:gd name="connsiteX1" fmla="*/ 76200 w 209550"/>
              <a:gd name="connsiteY1" fmla="*/ 257175 h 542925"/>
              <a:gd name="connsiteX2" fmla="*/ 0 w 209550"/>
              <a:gd name="connsiteY2" fmla="*/ 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550" h="542925">
                <a:moveTo>
                  <a:pt x="209550" y="542925"/>
                </a:moveTo>
                <a:cubicBezTo>
                  <a:pt x="160337" y="445293"/>
                  <a:pt x="111125" y="347662"/>
                  <a:pt x="76200" y="257175"/>
                </a:cubicBezTo>
                <a:cubicBezTo>
                  <a:pt x="41275" y="166688"/>
                  <a:pt x="20637" y="83344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55393" y="4198162"/>
            <a:ext cx="1360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TAS</a:t>
            </a:r>
          </a:p>
        </p:txBody>
      </p:sp>
      <p:sp>
        <p:nvSpPr>
          <p:cNvPr id="27" name="Freeform 26"/>
          <p:cNvSpPr/>
          <p:nvPr/>
        </p:nvSpPr>
        <p:spPr>
          <a:xfrm>
            <a:off x="1933092" y="1826069"/>
            <a:ext cx="2676525" cy="933450"/>
          </a:xfrm>
          <a:custGeom>
            <a:avLst/>
            <a:gdLst>
              <a:gd name="connsiteX0" fmla="*/ 0 w 2676525"/>
              <a:gd name="connsiteY0" fmla="*/ 933450 h 933450"/>
              <a:gd name="connsiteX1" fmla="*/ 123825 w 2676525"/>
              <a:gd name="connsiteY1" fmla="*/ 695325 h 933450"/>
              <a:gd name="connsiteX2" fmla="*/ 295275 w 2676525"/>
              <a:gd name="connsiteY2" fmla="*/ 523875 h 933450"/>
              <a:gd name="connsiteX3" fmla="*/ 552450 w 2676525"/>
              <a:gd name="connsiteY3" fmla="*/ 371475 h 933450"/>
              <a:gd name="connsiteX4" fmla="*/ 933450 w 2676525"/>
              <a:gd name="connsiteY4" fmla="*/ 228600 h 933450"/>
              <a:gd name="connsiteX5" fmla="*/ 1409700 w 2676525"/>
              <a:gd name="connsiteY5" fmla="*/ 123825 h 933450"/>
              <a:gd name="connsiteX6" fmla="*/ 2009775 w 2676525"/>
              <a:gd name="connsiteY6" fmla="*/ 38100 h 933450"/>
              <a:gd name="connsiteX7" fmla="*/ 2676525 w 2676525"/>
              <a:gd name="connsiteY7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6525" h="933450">
                <a:moveTo>
                  <a:pt x="0" y="933450"/>
                </a:moveTo>
                <a:cubicBezTo>
                  <a:pt x="37306" y="848518"/>
                  <a:pt x="74613" y="763587"/>
                  <a:pt x="123825" y="695325"/>
                </a:cubicBezTo>
                <a:cubicBezTo>
                  <a:pt x="173038" y="627062"/>
                  <a:pt x="223838" y="577850"/>
                  <a:pt x="295275" y="523875"/>
                </a:cubicBezTo>
                <a:cubicBezTo>
                  <a:pt x="366712" y="469900"/>
                  <a:pt x="446088" y="420687"/>
                  <a:pt x="552450" y="371475"/>
                </a:cubicBezTo>
                <a:cubicBezTo>
                  <a:pt x="658812" y="322263"/>
                  <a:pt x="790575" y="269875"/>
                  <a:pt x="933450" y="228600"/>
                </a:cubicBezTo>
                <a:cubicBezTo>
                  <a:pt x="1076325" y="187325"/>
                  <a:pt x="1230313" y="155575"/>
                  <a:pt x="1409700" y="123825"/>
                </a:cubicBezTo>
                <a:cubicBezTo>
                  <a:pt x="1589088" y="92075"/>
                  <a:pt x="1798637" y="58738"/>
                  <a:pt x="2009775" y="38100"/>
                </a:cubicBezTo>
                <a:cubicBezTo>
                  <a:pt x="2220913" y="17462"/>
                  <a:pt x="2448719" y="8731"/>
                  <a:pt x="2676525" y="0"/>
                </a:cubicBezTo>
              </a:path>
            </a:pathLst>
          </a:custGeom>
          <a:noFill/>
          <a:ln w="28575">
            <a:solidFill>
              <a:srgbClr val="00BE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47481" y="1590932"/>
            <a:ext cx="1360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535" y="2311012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</a:t>
            </a:r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</a:p>
        </p:txBody>
      </p:sp>
      <p:sp>
        <p:nvSpPr>
          <p:cNvPr id="30" name="Freeform 29"/>
          <p:cNvSpPr/>
          <p:nvPr/>
        </p:nvSpPr>
        <p:spPr>
          <a:xfrm>
            <a:off x="2107321" y="2129407"/>
            <a:ext cx="2100461" cy="732545"/>
          </a:xfrm>
          <a:custGeom>
            <a:avLst/>
            <a:gdLst>
              <a:gd name="connsiteX0" fmla="*/ 0 w 2676525"/>
              <a:gd name="connsiteY0" fmla="*/ 933450 h 933450"/>
              <a:gd name="connsiteX1" fmla="*/ 123825 w 2676525"/>
              <a:gd name="connsiteY1" fmla="*/ 695325 h 933450"/>
              <a:gd name="connsiteX2" fmla="*/ 295275 w 2676525"/>
              <a:gd name="connsiteY2" fmla="*/ 523875 h 933450"/>
              <a:gd name="connsiteX3" fmla="*/ 552450 w 2676525"/>
              <a:gd name="connsiteY3" fmla="*/ 371475 h 933450"/>
              <a:gd name="connsiteX4" fmla="*/ 933450 w 2676525"/>
              <a:gd name="connsiteY4" fmla="*/ 228600 h 933450"/>
              <a:gd name="connsiteX5" fmla="*/ 1409700 w 2676525"/>
              <a:gd name="connsiteY5" fmla="*/ 123825 h 933450"/>
              <a:gd name="connsiteX6" fmla="*/ 2009775 w 2676525"/>
              <a:gd name="connsiteY6" fmla="*/ 38100 h 933450"/>
              <a:gd name="connsiteX7" fmla="*/ 2676525 w 2676525"/>
              <a:gd name="connsiteY7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6525" h="933450">
                <a:moveTo>
                  <a:pt x="0" y="933450"/>
                </a:moveTo>
                <a:cubicBezTo>
                  <a:pt x="37306" y="848518"/>
                  <a:pt x="74613" y="763587"/>
                  <a:pt x="123825" y="695325"/>
                </a:cubicBezTo>
                <a:cubicBezTo>
                  <a:pt x="173038" y="627062"/>
                  <a:pt x="223838" y="577850"/>
                  <a:pt x="295275" y="523875"/>
                </a:cubicBezTo>
                <a:cubicBezTo>
                  <a:pt x="366712" y="469900"/>
                  <a:pt x="446088" y="420687"/>
                  <a:pt x="552450" y="371475"/>
                </a:cubicBezTo>
                <a:cubicBezTo>
                  <a:pt x="658812" y="322263"/>
                  <a:pt x="790575" y="269875"/>
                  <a:pt x="933450" y="228600"/>
                </a:cubicBezTo>
                <a:cubicBezTo>
                  <a:pt x="1076325" y="187325"/>
                  <a:pt x="1230313" y="155575"/>
                  <a:pt x="1409700" y="123825"/>
                </a:cubicBezTo>
                <a:cubicBezTo>
                  <a:pt x="1589088" y="92075"/>
                  <a:pt x="1798637" y="58738"/>
                  <a:pt x="2009775" y="38100"/>
                </a:cubicBezTo>
                <a:cubicBezTo>
                  <a:pt x="2220913" y="17462"/>
                  <a:pt x="2448719" y="8731"/>
                  <a:pt x="2676525" y="0"/>
                </a:cubicBezTo>
              </a:path>
            </a:pathLst>
          </a:custGeom>
          <a:noFill/>
          <a:ln w="28575">
            <a:solidFill>
              <a:srgbClr val="00BE2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2156357" y="2147934"/>
            <a:ext cx="1967186" cy="1180482"/>
          </a:xfrm>
          <a:custGeom>
            <a:avLst/>
            <a:gdLst>
              <a:gd name="connsiteX0" fmla="*/ 0 w 1603611"/>
              <a:gd name="connsiteY0" fmla="*/ 716507 h 1022494"/>
              <a:gd name="connsiteX1" fmla="*/ 95534 w 1603611"/>
              <a:gd name="connsiteY1" fmla="*/ 852985 h 1022494"/>
              <a:gd name="connsiteX2" fmla="*/ 177420 w 1603611"/>
              <a:gd name="connsiteY2" fmla="*/ 934872 h 1022494"/>
              <a:gd name="connsiteX3" fmla="*/ 266131 w 1603611"/>
              <a:gd name="connsiteY3" fmla="*/ 989463 h 1022494"/>
              <a:gd name="connsiteX4" fmla="*/ 382137 w 1603611"/>
              <a:gd name="connsiteY4" fmla="*/ 1016758 h 1022494"/>
              <a:gd name="connsiteX5" fmla="*/ 477671 w 1603611"/>
              <a:gd name="connsiteY5" fmla="*/ 1016758 h 1022494"/>
              <a:gd name="connsiteX6" fmla="*/ 648268 w 1603611"/>
              <a:gd name="connsiteY6" fmla="*/ 955343 h 1022494"/>
              <a:gd name="connsiteX7" fmla="*/ 880280 w 1603611"/>
              <a:gd name="connsiteY7" fmla="*/ 812042 h 1022494"/>
              <a:gd name="connsiteX8" fmla="*/ 1091820 w 1603611"/>
              <a:gd name="connsiteY8" fmla="*/ 634621 h 1022494"/>
              <a:gd name="connsiteX9" fmla="*/ 1269241 w 1603611"/>
              <a:gd name="connsiteY9" fmla="*/ 443552 h 1022494"/>
              <a:gd name="connsiteX10" fmla="*/ 1433014 w 1603611"/>
              <a:gd name="connsiteY10" fmla="*/ 245660 h 1022494"/>
              <a:gd name="connsiteX11" fmla="*/ 1603611 w 1603611"/>
              <a:gd name="connsiteY11" fmla="*/ 0 h 102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3611" h="1022494">
                <a:moveTo>
                  <a:pt x="0" y="716507"/>
                </a:moveTo>
                <a:cubicBezTo>
                  <a:pt x="32982" y="766549"/>
                  <a:pt x="65964" y="816591"/>
                  <a:pt x="95534" y="852985"/>
                </a:cubicBezTo>
                <a:cubicBezTo>
                  <a:pt x="125104" y="889379"/>
                  <a:pt x="148987" y="912126"/>
                  <a:pt x="177420" y="934872"/>
                </a:cubicBezTo>
                <a:cubicBezTo>
                  <a:pt x="205853" y="957618"/>
                  <a:pt x="232012" y="975815"/>
                  <a:pt x="266131" y="989463"/>
                </a:cubicBezTo>
                <a:cubicBezTo>
                  <a:pt x="300250" y="1003111"/>
                  <a:pt x="346880" y="1012209"/>
                  <a:pt x="382137" y="1016758"/>
                </a:cubicBezTo>
                <a:cubicBezTo>
                  <a:pt x="417394" y="1021307"/>
                  <a:pt x="433316" y="1026994"/>
                  <a:pt x="477671" y="1016758"/>
                </a:cubicBezTo>
                <a:cubicBezTo>
                  <a:pt x="522026" y="1006522"/>
                  <a:pt x="581167" y="989462"/>
                  <a:pt x="648268" y="955343"/>
                </a:cubicBezTo>
                <a:cubicBezTo>
                  <a:pt x="715369" y="921224"/>
                  <a:pt x="806355" y="865496"/>
                  <a:pt x="880280" y="812042"/>
                </a:cubicBezTo>
                <a:cubicBezTo>
                  <a:pt x="954205" y="758588"/>
                  <a:pt x="1026993" y="696036"/>
                  <a:pt x="1091820" y="634621"/>
                </a:cubicBezTo>
                <a:cubicBezTo>
                  <a:pt x="1156647" y="573206"/>
                  <a:pt x="1212375" y="508379"/>
                  <a:pt x="1269241" y="443552"/>
                </a:cubicBezTo>
                <a:cubicBezTo>
                  <a:pt x="1326107" y="378725"/>
                  <a:pt x="1377286" y="319585"/>
                  <a:pt x="1433014" y="245660"/>
                </a:cubicBezTo>
                <a:cubicBezTo>
                  <a:pt x="1488742" y="171735"/>
                  <a:pt x="1546176" y="85867"/>
                  <a:pt x="1603611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2251335" y="2320304"/>
            <a:ext cx="0" cy="184487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411575" y="1816248"/>
            <a:ext cx="0" cy="234892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123543" y="2128337"/>
            <a:ext cx="0" cy="206417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683271" y="4199473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Min </a:t>
            </a:r>
          </a:p>
          <a:p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speed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13255" y="4199473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Max </a:t>
            </a:r>
          </a:p>
          <a:p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speed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275671" y="1341738"/>
            <a:ext cx="41700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Factors affecting speed range</a:t>
            </a:r>
          </a:p>
          <a:p>
            <a:r>
              <a:rPr lang="en-NZ" sz="1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Weight</a:t>
            </a:r>
            <a:r>
              <a:rPr lang="en-NZ" sz="1400" dirty="0">
                <a:solidFill>
                  <a:srgbClr val="0FD7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  <a:r>
              <a:rPr lang="en-NZ" sz="1400" dirty="0">
                <a:solidFill>
                  <a:srgbClr val="0FD7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</a:t>
            </a:r>
            <a:r>
              <a:rPr lang="en-NZ" sz="14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</a:t>
            </a:r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 </a:t>
            </a:r>
            <a:r>
              <a:rPr lang="en-NZ" sz="14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   Speed range</a:t>
            </a:r>
            <a:endParaRPr lang="en-NZ" sz="1100" dirty="0">
              <a:solidFill>
                <a:srgbClr val="00BE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0FD7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Drag	=</a:t>
            </a:r>
            <a:r>
              <a:rPr lang="en-NZ" sz="1400" dirty="0">
                <a:solidFill>
                  <a:srgbClr val="0FD7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</a:t>
            </a:r>
            <a:r>
              <a:rPr lang="en-NZ" sz="14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</a:t>
            </a:r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 </a:t>
            </a:r>
            <a:r>
              <a:rPr lang="en-NZ" sz="14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   Speed range</a:t>
            </a:r>
          </a:p>
          <a:p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Altitude</a:t>
            </a:r>
            <a:r>
              <a:rPr lang="en-NZ" sz="1400" dirty="0">
                <a:solidFill>
                  <a:srgbClr val="0FD7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  <a:r>
              <a:rPr lang="en-NZ" sz="1400" dirty="0">
                <a:solidFill>
                  <a:srgbClr val="0FD7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</a:t>
            </a:r>
            <a:r>
              <a:rPr lang="en-NZ" sz="14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</a:t>
            </a:r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 -    </a:t>
            </a:r>
            <a:r>
              <a:rPr lang="en-NZ" sz="14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</a:t>
            </a:r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  <a:r>
              <a:rPr lang="en-NZ" sz="14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=   Speed range</a:t>
            </a:r>
          </a:p>
          <a:p>
            <a:endParaRPr lang="en-NZ" sz="1400" dirty="0">
              <a:solidFill>
                <a:srgbClr val="0FD7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0FD7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       </a:t>
            </a:r>
            <a:r>
              <a:rPr lang="en-NZ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‘K’</a:t>
            </a:r>
            <a:endParaRPr lang="en-NZ" sz="1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0FD7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</a:t>
            </a:r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Lift = AOA  </a:t>
            </a:r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   IAS,        </a:t>
            </a:r>
          </a:p>
          <a:p>
            <a:endParaRPr lang="en-NZ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  <a:sym typeface="Symbol"/>
            </a:endParaRPr>
          </a:p>
          <a:p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   P</a:t>
            </a:r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R </a:t>
            </a:r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=   Drag    TAS</a:t>
            </a:r>
          </a:p>
          <a:p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         </a:t>
            </a:r>
            <a:r>
              <a:rPr lang="en-NZ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‘K’</a:t>
            </a:r>
          </a:p>
          <a:p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   P</a:t>
            </a:r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R </a:t>
            </a:r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= Drag     TAS</a:t>
            </a:r>
          </a:p>
          <a:p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	             </a:t>
            </a:r>
            <a:r>
              <a:rPr lang="en-NZ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‘K’</a:t>
            </a:r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  </a:t>
            </a:r>
          </a:p>
          <a:p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   P</a:t>
            </a:r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R </a:t>
            </a:r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=   Drag  TAS</a:t>
            </a:r>
          </a:p>
          <a:p>
            <a:endParaRPr lang="en-NZ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  <a:sym typeface="Symbol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5442835" y="1662811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844996" y="2096514"/>
            <a:ext cx="0" cy="19394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347679" y="2445157"/>
            <a:ext cx="32403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6196097" y="2697235"/>
            <a:ext cx="455235" cy="26405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5442835" y="1882977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5442835" y="2096514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7156544" y="2085297"/>
            <a:ext cx="0" cy="19394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7193756" y="1870087"/>
            <a:ext cx="0" cy="19394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7215020" y="1655021"/>
            <a:ext cx="0" cy="19394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6555637" y="1671200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6545005" y="1894249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6555637" y="2102856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5447271" y="2744240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7002986" y="2746521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5456263" y="4025810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6168010" y="4025810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6967841" y="3170583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5445207" y="3166960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6168010" y="3170627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6043267" y="3556223"/>
            <a:ext cx="499571" cy="26405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6882953" y="3970700"/>
            <a:ext cx="468677" cy="26405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 flipV="1">
            <a:off x="5456263" y="3593366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6888167" y="3593366"/>
            <a:ext cx="0" cy="153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 rot="16200000">
            <a:off x="1557386" y="200178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Stall</a:t>
            </a:r>
          </a:p>
        </p:txBody>
      </p:sp>
      <p:sp>
        <p:nvSpPr>
          <p:cNvPr id="52" name="TextBox 2">
            <a:extLst>
              <a:ext uri="{FF2B5EF4-FFF2-40B4-BE49-F238E27FC236}">
                <a16:creationId xmlns:a16="http://schemas.microsoft.com/office/drawing/2014/main" id="{36F62669-683B-4165-B74E-26B96B67C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563" y="509262"/>
            <a:ext cx="65248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NZ" altLang="en-US" sz="1200" i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The range of speeds we can fly the aircraft in straight and level.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CBE478B-A5BB-46B5-98F2-6CE318D2E97D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SPEED RANGE</a:t>
            </a:r>
          </a:p>
        </p:txBody>
      </p:sp>
    </p:spTree>
    <p:extLst>
      <p:ext uri="{BB962C8B-B14F-4D97-AF65-F5344CB8AC3E}">
        <p14:creationId xmlns:p14="http://schemas.microsoft.com/office/powerpoint/2010/main" val="169778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Oval 238"/>
          <p:cNvSpPr/>
          <p:nvPr/>
        </p:nvSpPr>
        <p:spPr>
          <a:xfrm>
            <a:off x="2785678" y="4203425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14" name="Group 213"/>
          <p:cNvGrpSpPr/>
          <p:nvPr/>
        </p:nvGrpSpPr>
        <p:grpSpPr>
          <a:xfrm>
            <a:off x="2072931" y="2940402"/>
            <a:ext cx="950016" cy="1361206"/>
            <a:chOff x="1137220" y="5817063"/>
            <a:chExt cx="479776" cy="441365"/>
          </a:xfrm>
        </p:grpSpPr>
        <p:cxnSp>
          <p:nvCxnSpPr>
            <p:cNvPr id="215" name="Straight Connector 214"/>
            <p:cNvCxnSpPr/>
            <p:nvPr/>
          </p:nvCxnSpPr>
          <p:spPr>
            <a:xfrm flipV="1">
              <a:off x="1141258" y="6180562"/>
              <a:ext cx="108309" cy="7786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>
              <a:off x="1243941" y="6181025"/>
              <a:ext cx="37146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flipH="1">
              <a:off x="1248537" y="5817063"/>
              <a:ext cx="2513" cy="36223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Rectangle 217"/>
            <p:cNvSpPr/>
            <p:nvPr/>
          </p:nvSpPr>
          <p:spPr>
            <a:xfrm>
              <a:off x="1138227" y="5896199"/>
              <a:ext cx="370460" cy="36222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219" name="Straight Connector 218"/>
            <p:cNvCxnSpPr/>
            <p:nvPr/>
          </p:nvCxnSpPr>
          <p:spPr>
            <a:xfrm flipV="1">
              <a:off x="1508687" y="6180562"/>
              <a:ext cx="108309" cy="7786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flipV="1">
              <a:off x="1508687" y="5818333"/>
              <a:ext cx="108309" cy="7786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flipV="1">
              <a:off x="1137220" y="5818332"/>
              <a:ext cx="108309" cy="7786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>
              <a:off x="1245529" y="5818332"/>
              <a:ext cx="37146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flipH="1">
              <a:off x="1614483" y="5818332"/>
              <a:ext cx="2513" cy="36223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/>
          <p:cNvGrpSpPr/>
          <p:nvPr/>
        </p:nvGrpSpPr>
        <p:grpSpPr>
          <a:xfrm>
            <a:off x="2216689" y="4987353"/>
            <a:ext cx="479776" cy="441365"/>
            <a:chOff x="1137220" y="5817063"/>
            <a:chExt cx="479776" cy="441365"/>
          </a:xfrm>
        </p:grpSpPr>
        <p:cxnSp>
          <p:nvCxnSpPr>
            <p:cNvPr id="174" name="Straight Connector 173"/>
            <p:cNvCxnSpPr/>
            <p:nvPr/>
          </p:nvCxnSpPr>
          <p:spPr>
            <a:xfrm flipV="1">
              <a:off x="1141258" y="6180562"/>
              <a:ext cx="108309" cy="7786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1243941" y="6181025"/>
              <a:ext cx="37146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flipH="1">
              <a:off x="1248537" y="5817063"/>
              <a:ext cx="2513" cy="36223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Rectangle 207"/>
            <p:cNvSpPr/>
            <p:nvPr/>
          </p:nvSpPr>
          <p:spPr>
            <a:xfrm>
              <a:off x="1138227" y="5896199"/>
              <a:ext cx="370460" cy="36222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209" name="Straight Connector 208"/>
            <p:cNvCxnSpPr/>
            <p:nvPr/>
          </p:nvCxnSpPr>
          <p:spPr>
            <a:xfrm flipV="1">
              <a:off x="1508687" y="6180562"/>
              <a:ext cx="108309" cy="7786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flipV="1">
              <a:off x="1508687" y="5818333"/>
              <a:ext cx="108309" cy="7786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V="1">
              <a:off x="1137220" y="5818332"/>
              <a:ext cx="108309" cy="7786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1245529" y="5818332"/>
              <a:ext cx="37146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flipH="1">
              <a:off x="1614483" y="5818332"/>
              <a:ext cx="2513" cy="36223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77021" y="1326083"/>
            <a:ext cx="33487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ENGINE PERFORMANCE</a:t>
            </a: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Combustion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Full rich gives high fuel flow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Correct ratio → best performance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Mixture is leaned as air density reduces</a:t>
            </a:r>
          </a:p>
          <a:p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Engine power is affected by air density</a:t>
            </a:r>
            <a:endParaRPr lang="en-NZ" sz="1200" dirty="0">
              <a:solidFill>
                <a:srgbClr val="00BE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solidFill>
                <a:srgbClr val="00BE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Air Pressure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Higher pressure, 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greater density</a:t>
            </a:r>
            <a:endParaRPr lang="en-NZ" sz="1200" dirty="0">
              <a:solidFill>
                <a:srgbClr val="00AA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solidFill>
                <a:srgbClr val="00AA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solidFill>
                <a:srgbClr val="00AA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solidFill>
                <a:srgbClr val="00AA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solidFill>
                <a:srgbClr val="00AA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solidFill>
                <a:srgbClr val="00AA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Air Temperature</a:t>
            </a:r>
            <a:endParaRPr lang="en-NZ" sz="1200" dirty="0">
              <a:solidFill>
                <a:srgbClr val="00BE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Lower temperature, greater density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3402195" y="1328381"/>
            <a:ext cx="312602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WING / PROP PERFORMANCE</a:t>
            </a: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Lift = </a:t>
            </a:r>
            <a:r>
              <a:rPr lang="en-NZ" sz="1400" dirty="0" err="1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AoA</a:t>
            </a:r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x IAS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IAS reduces while TAS remains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constant </a:t>
            </a:r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– Lift reduces</a:t>
            </a:r>
          </a:p>
          <a:p>
            <a:endParaRPr lang="en-NZ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↑</a:t>
            </a:r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P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= Drag x </a:t>
            </a:r>
            <a:r>
              <a:rPr lang="en-NZ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↑</a:t>
            </a:r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TAS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To keep IAS (Lift) constant, TAS &amp; 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power must be increased</a:t>
            </a:r>
          </a:p>
        </p:txBody>
      </p:sp>
      <p:grpSp>
        <p:nvGrpSpPr>
          <p:cNvPr id="198" name="Group 197"/>
          <p:cNvGrpSpPr/>
          <p:nvPr/>
        </p:nvGrpSpPr>
        <p:grpSpPr>
          <a:xfrm>
            <a:off x="4306864" y="4672368"/>
            <a:ext cx="198717" cy="1053200"/>
            <a:chOff x="7340911" y="1412776"/>
            <a:chExt cx="543457" cy="2880320"/>
          </a:xfrm>
        </p:grpSpPr>
        <p:grpSp>
          <p:nvGrpSpPr>
            <p:cNvPr id="199" name="Group 198"/>
            <p:cNvGrpSpPr/>
            <p:nvPr/>
          </p:nvGrpSpPr>
          <p:grpSpPr>
            <a:xfrm flipV="1">
              <a:off x="7340911" y="2633216"/>
              <a:ext cx="543457" cy="445092"/>
              <a:chOff x="3491345" y="2018805"/>
              <a:chExt cx="974312" cy="910687"/>
            </a:xfrm>
          </p:grpSpPr>
          <p:sp>
            <p:nvSpPr>
              <p:cNvPr id="204" name="Freeform 203"/>
              <p:cNvSpPr/>
              <p:nvPr/>
            </p:nvSpPr>
            <p:spPr>
              <a:xfrm>
                <a:off x="3491345" y="2018805"/>
                <a:ext cx="973777" cy="463138"/>
              </a:xfrm>
              <a:custGeom>
                <a:avLst/>
                <a:gdLst>
                  <a:gd name="connsiteX0" fmla="*/ 0 w 973777"/>
                  <a:gd name="connsiteY0" fmla="*/ 0 h 463138"/>
                  <a:gd name="connsiteX1" fmla="*/ 285008 w 973777"/>
                  <a:gd name="connsiteY1" fmla="*/ 71252 h 463138"/>
                  <a:gd name="connsiteX2" fmla="*/ 558141 w 973777"/>
                  <a:gd name="connsiteY2" fmla="*/ 178130 h 463138"/>
                  <a:gd name="connsiteX3" fmla="*/ 783772 w 973777"/>
                  <a:gd name="connsiteY3" fmla="*/ 308759 h 463138"/>
                  <a:gd name="connsiteX4" fmla="*/ 973777 w 973777"/>
                  <a:gd name="connsiteY4" fmla="*/ 463138 h 463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3777" h="463138">
                    <a:moveTo>
                      <a:pt x="0" y="0"/>
                    </a:moveTo>
                    <a:cubicBezTo>
                      <a:pt x="95992" y="20782"/>
                      <a:pt x="191985" y="41564"/>
                      <a:pt x="285008" y="71252"/>
                    </a:cubicBezTo>
                    <a:cubicBezTo>
                      <a:pt x="378031" y="100940"/>
                      <a:pt x="475014" y="138545"/>
                      <a:pt x="558141" y="178130"/>
                    </a:cubicBezTo>
                    <a:cubicBezTo>
                      <a:pt x="641268" y="217715"/>
                      <a:pt x="714500" y="261258"/>
                      <a:pt x="783772" y="308759"/>
                    </a:cubicBezTo>
                    <a:cubicBezTo>
                      <a:pt x="853044" y="356260"/>
                      <a:pt x="913410" y="409699"/>
                      <a:pt x="973777" y="46313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sp>
            <p:nvSpPr>
              <p:cNvPr id="205" name="Freeform 204"/>
              <p:cNvSpPr/>
              <p:nvPr/>
            </p:nvSpPr>
            <p:spPr>
              <a:xfrm flipV="1">
                <a:off x="3491880" y="2492896"/>
                <a:ext cx="973777" cy="436596"/>
              </a:xfrm>
              <a:custGeom>
                <a:avLst/>
                <a:gdLst>
                  <a:gd name="connsiteX0" fmla="*/ 0 w 973777"/>
                  <a:gd name="connsiteY0" fmla="*/ 0 h 463138"/>
                  <a:gd name="connsiteX1" fmla="*/ 285008 w 973777"/>
                  <a:gd name="connsiteY1" fmla="*/ 71252 h 463138"/>
                  <a:gd name="connsiteX2" fmla="*/ 558141 w 973777"/>
                  <a:gd name="connsiteY2" fmla="*/ 178130 h 463138"/>
                  <a:gd name="connsiteX3" fmla="*/ 783772 w 973777"/>
                  <a:gd name="connsiteY3" fmla="*/ 308759 h 463138"/>
                  <a:gd name="connsiteX4" fmla="*/ 973777 w 973777"/>
                  <a:gd name="connsiteY4" fmla="*/ 463138 h 463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3777" h="463138">
                    <a:moveTo>
                      <a:pt x="0" y="0"/>
                    </a:moveTo>
                    <a:cubicBezTo>
                      <a:pt x="95992" y="20782"/>
                      <a:pt x="191985" y="41564"/>
                      <a:pt x="285008" y="71252"/>
                    </a:cubicBezTo>
                    <a:cubicBezTo>
                      <a:pt x="378031" y="100940"/>
                      <a:pt x="475014" y="138545"/>
                      <a:pt x="558141" y="178130"/>
                    </a:cubicBezTo>
                    <a:cubicBezTo>
                      <a:pt x="641268" y="217715"/>
                      <a:pt x="714500" y="261258"/>
                      <a:pt x="783772" y="308759"/>
                    </a:cubicBezTo>
                    <a:cubicBezTo>
                      <a:pt x="853044" y="356260"/>
                      <a:pt x="913410" y="409699"/>
                      <a:pt x="973777" y="46313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cxnSp>
            <p:nvCxnSpPr>
              <p:cNvPr id="206" name="Straight Connector 205"/>
              <p:cNvCxnSpPr>
                <a:stCxn id="204" idx="0"/>
                <a:endCxn id="205" idx="0"/>
              </p:cNvCxnSpPr>
              <p:nvPr/>
            </p:nvCxnSpPr>
            <p:spPr>
              <a:xfrm>
                <a:off x="3491345" y="2018805"/>
                <a:ext cx="535" cy="9106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0" name="Straight Connector 199"/>
            <p:cNvCxnSpPr>
              <a:stCxn id="204" idx="1"/>
            </p:cNvCxnSpPr>
            <p:nvPr/>
          </p:nvCxnSpPr>
          <p:spPr>
            <a:xfrm flipH="1">
              <a:off x="7341210" y="3043484"/>
              <a:ext cx="158675" cy="12496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>
              <a:off x="7340911" y="1412776"/>
              <a:ext cx="0" cy="12147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endCxn id="205" idx="1"/>
            </p:cNvCxnSpPr>
            <p:nvPr/>
          </p:nvCxnSpPr>
          <p:spPr>
            <a:xfrm>
              <a:off x="7341210" y="1412776"/>
              <a:ext cx="158973" cy="12532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>
              <a:stCxn id="204" idx="0"/>
            </p:cNvCxnSpPr>
            <p:nvPr/>
          </p:nvCxnSpPr>
          <p:spPr>
            <a:xfrm>
              <a:off x="7340911" y="3078308"/>
              <a:ext cx="0" cy="12147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7" name="TextBox 2"/>
          <p:cNvSpPr txBox="1">
            <a:spLocks noChangeArrowheads="1"/>
          </p:cNvSpPr>
          <p:nvPr/>
        </p:nvSpPr>
        <p:spPr bwMode="auto">
          <a:xfrm>
            <a:off x="79206" y="517232"/>
            <a:ext cx="3875545" cy="714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ISA - International Standard Atmosphere</a:t>
            </a:r>
            <a:endParaRPr lang="en-NZ" sz="1400" i="1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buNone/>
            </a:pP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At Mean Sea Level: Pressure - 1013.25 </a:t>
            </a:r>
            <a:r>
              <a:rPr lang="en-NZ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hPa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, temperature - 15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C,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 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Air density – 1.225 kg/m³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535380" y="515403"/>
            <a:ext cx="324177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TAKEOFF / LANDING CONSIDERATIONS</a:t>
            </a: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Weight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More weight → Slower acceleration,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shallower climb angle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Slower deceleration</a:t>
            </a:r>
          </a:p>
          <a:p>
            <a:endParaRPr lang="en-NZ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Wind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Headwind → Steep climb/descent angle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Tailwind → Shallow climb/descent angle</a:t>
            </a:r>
          </a:p>
          <a:p>
            <a:endParaRPr lang="en-NZ" sz="1200" dirty="0">
              <a:solidFill>
                <a:srgbClr val="00BE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Surface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Soft surface → slow acceleration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Less braking action</a:t>
            </a:r>
          </a:p>
          <a:p>
            <a:endParaRPr lang="en-NZ" sz="1200" dirty="0">
              <a:solidFill>
                <a:srgbClr val="00BE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Slope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Up slope → Slow acceleration/fast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deceleration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Down slope → Fast acceleration/slow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deceleration</a:t>
            </a:r>
          </a:p>
        </p:txBody>
      </p:sp>
      <p:sp>
        <p:nvSpPr>
          <p:cNvPr id="39" name="Freeform 38"/>
          <p:cNvSpPr/>
          <p:nvPr/>
        </p:nvSpPr>
        <p:spPr>
          <a:xfrm flipH="1">
            <a:off x="4246716" y="2905736"/>
            <a:ext cx="662833" cy="115088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0" name="Freeform 39"/>
          <p:cNvSpPr/>
          <p:nvPr/>
        </p:nvSpPr>
        <p:spPr>
          <a:xfrm flipH="1">
            <a:off x="4246716" y="3526182"/>
            <a:ext cx="662833" cy="115088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706992" y="2785575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4891377" y="2798821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5052902" y="2786942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5233644" y="2798822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5399475" y="2798821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554711" y="2798820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737447" y="3071272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21835" y="3070133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5076312" y="3076188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5242900" y="3058019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5411382" y="3058018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61313" y="3058017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924226" y="2923496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5575434" y="2920464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5000105" y="2833330"/>
            <a:ext cx="521237" cy="219985"/>
          </a:xfrm>
          <a:prstGeom prst="leftArrow">
            <a:avLst>
              <a:gd name="adj1" fmla="val 54819"/>
              <a:gd name="adj2" fmla="val 50000"/>
            </a:avLst>
          </a:prstGeom>
          <a:noFill/>
          <a:ln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82057" y="2857430"/>
            <a:ext cx="6208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6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100kts IAS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893051" y="2537603"/>
            <a:ext cx="9701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100kts TAS</a:t>
            </a:r>
          </a:p>
        </p:txBody>
      </p:sp>
      <p:sp>
        <p:nvSpPr>
          <p:cNvPr id="62" name="Oval 61"/>
          <p:cNvSpPr/>
          <p:nvPr/>
        </p:nvSpPr>
        <p:spPr>
          <a:xfrm>
            <a:off x="4730048" y="3409078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5057210" y="3420824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5399475" y="3420822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4737447" y="3693273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5082368" y="3680021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5411382" y="3680019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4954506" y="3542469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5575434" y="3542465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6" name="Left Arrow 75"/>
          <p:cNvSpPr/>
          <p:nvPr/>
        </p:nvSpPr>
        <p:spPr>
          <a:xfrm>
            <a:off x="5069135" y="3455331"/>
            <a:ext cx="452206" cy="219985"/>
          </a:xfrm>
          <a:prstGeom prst="leftArrow">
            <a:avLst>
              <a:gd name="adj1" fmla="val 54819"/>
              <a:gd name="adj2" fmla="val 50000"/>
            </a:avLst>
          </a:prstGeom>
          <a:noFill/>
          <a:ln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24335" y="3479431"/>
            <a:ext cx="59978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6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80kts IAS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893052" y="3197399"/>
            <a:ext cx="9701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100kts TAS</a:t>
            </a:r>
          </a:p>
        </p:txBody>
      </p:sp>
      <p:sp>
        <p:nvSpPr>
          <p:cNvPr id="79" name="Oval 78"/>
          <p:cNvSpPr/>
          <p:nvPr/>
        </p:nvSpPr>
        <p:spPr>
          <a:xfrm>
            <a:off x="4562670" y="3064909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4549122" y="2822924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4495190" y="3459872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4457405" y="3685721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671889" y="2510779"/>
            <a:ext cx="2744" cy="393000"/>
          </a:xfrm>
          <a:prstGeom prst="straightConnector1">
            <a:avLst/>
          </a:prstGeom>
          <a:ln w="19050">
            <a:solidFill>
              <a:srgbClr val="1450E6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4671889" y="3235278"/>
            <a:ext cx="0" cy="286163"/>
          </a:xfrm>
          <a:prstGeom prst="straightConnector1">
            <a:avLst/>
          </a:prstGeom>
          <a:ln w="19050">
            <a:solidFill>
              <a:srgbClr val="1450E6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60441" y="5052959"/>
            <a:ext cx="742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7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Cold Air – More Dense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588008" y="5051146"/>
            <a:ext cx="7885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Warm Air – Less Dense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03898" y="4987353"/>
            <a:ext cx="479776" cy="441365"/>
            <a:chOff x="1137220" y="5817063"/>
            <a:chExt cx="479776" cy="441365"/>
          </a:xfrm>
        </p:grpSpPr>
        <p:cxnSp>
          <p:nvCxnSpPr>
            <p:cNvPr id="169" name="Straight Connector 168"/>
            <p:cNvCxnSpPr/>
            <p:nvPr/>
          </p:nvCxnSpPr>
          <p:spPr>
            <a:xfrm flipV="1">
              <a:off x="1141258" y="6180562"/>
              <a:ext cx="108309" cy="7786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1243941" y="6181025"/>
              <a:ext cx="37146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flipH="1">
              <a:off x="1248537" y="5817063"/>
              <a:ext cx="2513" cy="36223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Oval 127"/>
            <p:cNvSpPr/>
            <p:nvPr/>
          </p:nvSpPr>
          <p:spPr>
            <a:xfrm>
              <a:off x="1185162" y="5928345"/>
              <a:ext cx="45719" cy="45719"/>
            </a:xfrm>
            <a:prstGeom prst="ellipse">
              <a:avLst/>
            </a:prstGeom>
            <a:solidFill>
              <a:srgbClr val="1450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1365009" y="6104000"/>
              <a:ext cx="45719" cy="45719"/>
            </a:xfrm>
            <a:prstGeom prst="ellipse">
              <a:avLst/>
            </a:prstGeom>
            <a:solidFill>
              <a:srgbClr val="1450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1177477" y="6185771"/>
              <a:ext cx="45719" cy="45719"/>
            </a:xfrm>
            <a:prstGeom prst="ellipse">
              <a:avLst/>
            </a:prstGeom>
            <a:solidFill>
              <a:srgbClr val="1450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1424058" y="6191890"/>
              <a:ext cx="45719" cy="45719"/>
            </a:xfrm>
            <a:prstGeom prst="ellipse">
              <a:avLst/>
            </a:prstGeom>
            <a:solidFill>
              <a:srgbClr val="1450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1543045" y="6108656"/>
              <a:ext cx="45719" cy="45719"/>
            </a:xfrm>
            <a:prstGeom prst="ellipse">
              <a:avLst/>
            </a:prstGeom>
            <a:solidFill>
              <a:srgbClr val="1450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1549661" y="6007930"/>
              <a:ext cx="45719" cy="45719"/>
            </a:xfrm>
            <a:prstGeom prst="ellipse">
              <a:avLst/>
            </a:prstGeom>
            <a:solidFill>
              <a:srgbClr val="1450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34" name="Oval 133"/>
            <p:cNvSpPr/>
            <p:nvPr/>
          </p:nvSpPr>
          <p:spPr>
            <a:xfrm>
              <a:off x="1507829" y="5928400"/>
              <a:ext cx="45719" cy="45719"/>
            </a:xfrm>
            <a:prstGeom prst="ellipse">
              <a:avLst/>
            </a:prstGeom>
            <a:solidFill>
              <a:srgbClr val="1450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35" name="Oval 134"/>
            <p:cNvSpPr/>
            <p:nvPr/>
          </p:nvSpPr>
          <p:spPr>
            <a:xfrm>
              <a:off x="1502328" y="5836758"/>
              <a:ext cx="45719" cy="45719"/>
            </a:xfrm>
            <a:prstGeom prst="ellipse">
              <a:avLst/>
            </a:prstGeom>
            <a:solidFill>
              <a:srgbClr val="1450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36" name="Oval 135"/>
            <p:cNvSpPr/>
            <p:nvPr/>
          </p:nvSpPr>
          <p:spPr>
            <a:xfrm>
              <a:off x="1378744" y="5854116"/>
              <a:ext cx="45719" cy="45719"/>
            </a:xfrm>
            <a:prstGeom prst="ellipse">
              <a:avLst/>
            </a:prstGeom>
            <a:solidFill>
              <a:srgbClr val="1450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1246076" y="5835138"/>
              <a:ext cx="45719" cy="45719"/>
            </a:xfrm>
            <a:prstGeom prst="ellipse">
              <a:avLst/>
            </a:prstGeom>
            <a:solidFill>
              <a:srgbClr val="1450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38" name="Oval 137"/>
            <p:cNvSpPr/>
            <p:nvPr/>
          </p:nvSpPr>
          <p:spPr>
            <a:xfrm>
              <a:off x="1236692" y="6103903"/>
              <a:ext cx="45719" cy="45719"/>
            </a:xfrm>
            <a:prstGeom prst="ellipse">
              <a:avLst/>
            </a:prstGeom>
            <a:solidFill>
              <a:srgbClr val="1450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1302793" y="6179293"/>
              <a:ext cx="45719" cy="45719"/>
            </a:xfrm>
            <a:prstGeom prst="ellipse">
              <a:avLst/>
            </a:prstGeom>
            <a:solidFill>
              <a:srgbClr val="1450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1438583" y="6063537"/>
              <a:ext cx="45719" cy="45719"/>
            </a:xfrm>
            <a:prstGeom prst="ellipse">
              <a:avLst/>
            </a:prstGeom>
            <a:solidFill>
              <a:srgbClr val="1450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1401948" y="5953728"/>
              <a:ext cx="45719" cy="45719"/>
            </a:xfrm>
            <a:prstGeom prst="ellipse">
              <a:avLst/>
            </a:prstGeom>
            <a:solidFill>
              <a:srgbClr val="1450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1295005" y="5946160"/>
              <a:ext cx="45719" cy="45719"/>
            </a:xfrm>
            <a:prstGeom prst="ellipse">
              <a:avLst/>
            </a:prstGeom>
            <a:solidFill>
              <a:srgbClr val="1450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43" name="Oval 142"/>
            <p:cNvSpPr/>
            <p:nvPr/>
          </p:nvSpPr>
          <p:spPr>
            <a:xfrm>
              <a:off x="1175851" y="6032302"/>
              <a:ext cx="45719" cy="45719"/>
            </a:xfrm>
            <a:prstGeom prst="ellipse">
              <a:avLst/>
            </a:prstGeom>
            <a:solidFill>
              <a:srgbClr val="1450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44" name="Oval 143"/>
            <p:cNvSpPr/>
            <p:nvPr/>
          </p:nvSpPr>
          <p:spPr>
            <a:xfrm>
              <a:off x="1313986" y="6037493"/>
              <a:ext cx="45719" cy="45719"/>
            </a:xfrm>
            <a:prstGeom prst="ellipse">
              <a:avLst/>
            </a:prstGeom>
            <a:solidFill>
              <a:srgbClr val="1450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138227" y="5896199"/>
              <a:ext cx="370460" cy="36222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15" name="Straight Connector 114"/>
            <p:cNvCxnSpPr/>
            <p:nvPr/>
          </p:nvCxnSpPr>
          <p:spPr>
            <a:xfrm flipV="1">
              <a:off x="1508687" y="6180562"/>
              <a:ext cx="108309" cy="7786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1508687" y="5818333"/>
              <a:ext cx="108309" cy="7786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V="1">
              <a:off x="1137220" y="5818332"/>
              <a:ext cx="108309" cy="7786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1245529" y="5818332"/>
              <a:ext cx="37146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>
              <a:off x="1614483" y="5818332"/>
              <a:ext cx="2513" cy="36223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Oval 146"/>
          <p:cNvSpPr/>
          <p:nvPr/>
        </p:nvSpPr>
        <p:spPr>
          <a:xfrm>
            <a:off x="2268510" y="5358234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2509140" y="5350155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2634078" y="5281119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2623085" y="5100863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2509140" y="5023551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4" name="Oval 153"/>
          <p:cNvSpPr/>
          <p:nvPr/>
        </p:nvSpPr>
        <p:spPr>
          <a:xfrm>
            <a:off x="2337109" y="5004573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2492050" y="5227620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2455744" y="5132501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0" name="Oval 159"/>
          <p:cNvSpPr/>
          <p:nvPr/>
        </p:nvSpPr>
        <p:spPr>
          <a:xfrm>
            <a:off x="2336322" y="5272102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1" name="Oval 160"/>
          <p:cNvSpPr/>
          <p:nvPr/>
        </p:nvSpPr>
        <p:spPr>
          <a:xfrm>
            <a:off x="2281687" y="5123699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1547085" y="4059389"/>
            <a:ext cx="74259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7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Sea Level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1572378" y="3182981"/>
            <a:ext cx="74259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7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10,000ft</a:t>
            </a:r>
          </a:p>
        </p:txBody>
      </p:sp>
      <p:sp>
        <p:nvSpPr>
          <p:cNvPr id="230" name="Oval 229"/>
          <p:cNvSpPr/>
          <p:nvPr/>
        </p:nvSpPr>
        <p:spPr>
          <a:xfrm>
            <a:off x="2661028" y="3941087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1" name="Oval 230"/>
          <p:cNvSpPr/>
          <p:nvPr/>
        </p:nvSpPr>
        <p:spPr>
          <a:xfrm>
            <a:off x="2851071" y="3537733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2" name="Oval 231"/>
          <p:cNvSpPr/>
          <p:nvPr/>
        </p:nvSpPr>
        <p:spPr>
          <a:xfrm>
            <a:off x="2208956" y="3988971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3" name="Oval 232"/>
          <p:cNvSpPr/>
          <p:nvPr/>
        </p:nvSpPr>
        <p:spPr>
          <a:xfrm>
            <a:off x="2336078" y="4073527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4" name="Oval 233"/>
          <p:cNvSpPr/>
          <p:nvPr/>
        </p:nvSpPr>
        <p:spPr>
          <a:xfrm>
            <a:off x="2564697" y="4117619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5" name="Oval 234"/>
          <p:cNvSpPr/>
          <p:nvPr/>
        </p:nvSpPr>
        <p:spPr>
          <a:xfrm>
            <a:off x="2492771" y="4209221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2704479" y="4110109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2875639" y="4088543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2371934" y="4190269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2196049" y="4203425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1" name="Oval 240"/>
          <p:cNvSpPr/>
          <p:nvPr/>
        </p:nvSpPr>
        <p:spPr>
          <a:xfrm>
            <a:off x="2112432" y="4129087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2455969" y="4071868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3" name="Oval 242"/>
          <p:cNvSpPr/>
          <p:nvPr/>
        </p:nvSpPr>
        <p:spPr>
          <a:xfrm>
            <a:off x="2491810" y="3978262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2618742" y="4190269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2344319" y="3926483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2122519" y="4009990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3" name="Oval 252"/>
          <p:cNvSpPr/>
          <p:nvPr/>
        </p:nvSpPr>
        <p:spPr>
          <a:xfrm>
            <a:off x="2457891" y="3824983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4" name="Oval 253"/>
          <p:cNvSpPr/>
          <p:nvPr/>
        </p:nvSpPr>
        <p:spPr>
          <a:xfrm>
            <a:off x="2695441" y="3366225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5" name="Oval 254"/>
          <p:cNvSpPr/>
          <p:nvPr/>
        </p:nvSpPr>
        <p:spPr>
          <a:xfrm>
            <a:off x="2612431" y="3577959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6" name="Oval 255"/>
          <p:cNvSpPr/>
          <p:nvPr/>
        </p:nvSpPr>
        <p:spPr>
          <a:xfrm>
            <a:off x="2208474" y="3311757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7" name="Oval 256"/>
          <p:cNvSpPr/>
          <p:nvPr/>
        </p:nvSpPr>
        <p:spPr>
          <a:xfrm>
            <a:off x="2165828" y="3572851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8" name="Oval 257"/>
          <p:cNvSpPr/>
          <p:nvPr/>
        </p:nvSpPr>
        <p:spPr>
          <a:xfrm>
            <a:off x="2862598" y="3685482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9" name="Oval 258"/>
          <p:cNvSpPr/>
          <p:nvPr/>
        </p:nvSpPr>
        <p:spPr>
          <a:xfrm>
            <a:off x="2887192" y="3879831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0" name="Oval 259"/>
          <p:cNvSpPr/>
          <p:nvPr/>
        </p:nvSpPr>
        <p:spPr>
          <a:xfrm>
            <a:off x="2831613" y="3962336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1" name="Oval 260"/>
          <p:cNvSpPr/>
          <p:nvPr/>
        </p:nvSpPr>
        <p:spPr>
          <a:xfrm>
            <a:off x="2156731" y="3819067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2679207" y="3765632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3" name="Oval 262"/>
          <p:cNvSpPr/>
          <p:nvPr/>
        </p:nvSpPr>
        <p:spPr>
          <a:xfrm>
            <a:off x="2381856" y="3714402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4" name="Oval 263"/>
          <p:cNvSpPr/>
          <p:nvPr/>
        </p:nvSpPr>
        <p:spPr>
          <a:xfrm>
            <a:off x="2397060" y="3447129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5" name="Oval 264"/>
          <p:cNvSpPr/>
          <p:nvPr/>
        </p:nvSpPr>
        <p:spPr>
          <a:xfrm>
            <a:off x="2894566" y="3302244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6" name="Oval 265"/>
          <p:cNvSpPr/>
          <p:nvPr/>
        </p:nvSpPr>
        <p:spPr>
          <a:xfrm>
            <a:off x="2492304" y="3250121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7" name="Oval 266"/>
          <p:cNvSpPr/>
          <p:nvPr/>
        </p:nvSpPr>
        <p:spPr>
          <a:xfrm>
            <a:off x="2378367" y="3024938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8" name="Oval 267"/>
          <p:cNvSpPr/>
          <p:nvPr/>
        </p:nvSpPr>
        <p:spPr>
          <a:xfrm>
            <a:off x="2764092" y="3064389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9" name="Oval 268"/>
          <p:cNvSpPr/>
          <p:nvPr/>
        </p:nvSpPr>
        <p:spPr>
          <a:xfrm>
            <a:off x="2230234" y="4109655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0" name="Oval 269"/>
          <p:cNvSpPr/>
          <p:nvPr/>
        </p:nvSpPr>
        <p:spPr>
          <a:xfrm>
            <a:off x="2641320" y="4007140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1" name="Oval 270"/>
          <p:cNvSpPr/>
          <p:nvPr/>
        </p:nvSpPr>
        <p:spPr>
          <a:xfrm>
            <a:off x="2695441" y="4226284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2" name="Oval 271"/>
          <p:cNvSpPr/>
          <p:nvPr/>
        </p:nvSpPr>
        <p:spPr>
          <a:xfrm>
            <a:off x="2948081" y="3974950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5018175" y="5724159"/>
            <a:ext cx="528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‘K’</a:t>
            </a:r>
          </a:p>
        </p:txBody>
      </p:sp>
      <p:sp>
        <p:nvSpPr>
          <p:cNvPr id="285" name="Oval 284"/>
          <p:cNvSpPr/>
          <p:nvPr/>
        </p:nvSpPr>
        <p:spPr>
          <a:xfrm>
            <a:off x="4412967" y="4840119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9" name="Left Arrow 288"/>
          <p:cNvSpPr/>
          <p:nvPr/>
        </p:nvSpPr>
        <p:spPr>
          <a:xfrm>
            <a:off x="3758251" y="4839904"/>
            <a:ext cx="452206" cy="164061"/>
          </a:xfrm>
          <a:prstGeom prst="leftArrow">
            <a:avLst>
              <a:gd name="adj1" fmla="val 54819"/>
              <a:gd name="adj2" fmla="val 5000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2" name="Left Arrow 291"/>
          <p:cNvSpPr/>
          <p:nvPr/>
        </p:nvSpPr>
        <p:spPr>
          <a:xfrm>
            <a:off x="3895405" y="5415608"/>
            <a:ext cx="317520" cy="164061"/>
          </a:xfrm>
          <a:prstGeom prst="leftArrow">
            <a:avLst>
              <a:gd name="adj1" fmla="val 54819"/>
              <a:gd name="adj2" fmla="val 5000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3" name="Oval 292"/>
          <p:cNvSpPr/>
          <p:nvPr/>
        </p:nvSpPr>
        <p:spPr>
          <a:xfrm>
            <a:off x="4600435" y="4832007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7" name="Oval 296"/>
          <p:cNvSpPr/>
          <p:nvPr/>
        </p:nvSpPr>
        <p:spPr>
          <a:xfrm>
            <a:off x="4703536" y="4896604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8" name="Oval 297"/>
          <p:cNvSpPr/>
          <p:nvPr/>
        </p:nvSpPr>
        <p:spPr>
          <a:xfrm>
            <a:off x="4778293" y="4809147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5001475" y="4859870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0" name="Oval 299"/>
          <p:cNvSpPr/>
          <p:nvPr/>
        </p:nvSpPr>
        <p:spPr>
          <a:xfrm>
            <a:off x="5095522" y="4837176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1" name="Oval 300"/>
          <p:cNvSpPr/>
          <p:nvPr/>
        </p:nvSpPr>
        <p:spPr>
          <a:xfrm>
            <a:off x="5190595" y="4894464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5301689" y="4869270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451250" y="4989512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4" name="Oval 303"/>
          <p:cNvSpPr/>
          <p:nvPr/>
        </p:nvSpPr>
        <p:spPr>
          <a:xfrm>
            <a:off x="4592640" y="5000691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5" name="Oval 304"/>
          <p:cNvSpPr/>
          <p:nvPr/>
        </p:nvSpPr>
        <p:spPr>
          <a:xfrm>
            <a:off x="4729981" y="4987353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6" name="Oval 305"/>
          <p:cNvSpPr/>
          <p:nvPr/>
        </p:nvSpPr>
        <p:spPr>
          <a:xfrm>
            <a:off x="4870255" y="5012026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7" name="Oval 306"/>
          <p:cNvSpPr/>
          <p:nvPr/>
        </p:nvSpPr>
        <p:spPr>
          <a:xfrm>
            <a:off x="4976563" y="4949968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8" name="Oval 307"/>
          <p:cNvSpPr/>
          <p:nvPr/>
        </p:nvSpPr>
        <p:spPr>
          <a:xfrm>
            <a:off x="5042084" y="5034297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9" name="Oval 308"/>
          <p:cNvSpPr/>
          <p:nvPr/>
        </p:nvSpPr>
        <p:spPr>
          <a:xfrm>
            <a:off x="5133113" y="4971715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0" name="Oval 309"/>
          <p:cNvSpPr/>
          <p:nvPr/>
        </p:nvSpPr>
        <p:spPr>
          <a:xfrm>
            <a:off x="5265759" y="4973564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1" name="Oval 310"/>
          <p:cNvSpPr/>
          <p:nvPr/>
        </p:nvSpPr>
        <p:spPr>
          <a:xfrm>
            <a:off x="4436614" y="5349581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2" name="Oval 311"/>
          <p:cNvSpPr/>
          <p:nvPr/>
        </p:nvSpPr>
        <p:spPr>
          <a:xfrm>
            <a:off x="4709437" y="5446172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3" name="Oval 312"/>
          <p:cNvSpPr/>
          <p:nvPr/>
        </p:nvSpPr>
        <p:spPr>
          <a:xfrm>
            <a:off x="4840969" y="5619832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4" name="Oval 313"/>
          <p:cNvSpPr/>
          <p:nvPr/>
        </p:nvSpPr>
        <p:spPr>
          <a:xfrm>
            <a:off x="4888966" y="5457813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5" name="Oval 314"/>
          <p:cNvSpPr/>
          <p:nvPr/>
        </p:nvSpPr>
        <p:spPr>
          <a:xfrm>
            <a:off x="5117368" y="5410993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6" name="Oval 315"/>
          <p:cNvSpPr/>
          <p:nvPr/>
        </p:nvSpPr>
        <p:spPr>
          <a:xfrm>
            <a:off x="5299960" y="5490782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7" name="Oval 316"/>
          <p:cNvSpPr/>
          <p:nvPr/>
        </p:nvSpPr>
        <p:spPr>
          <a:xfrm>
            <a:off x="5316982" y="5354951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8" name="Oval 317"/>
          <p:cNvSpPr/>
          <p:nvPr/>
        </p:nvSpPr>
        <p:spPr>
          <a:xfrm>
            <a:off x="5428701" y="5586117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9" name="Oval 318"/>
          <p:cNvSpPr/>
          <p:nvPr/>
        </p:nvSpPr>
        <p:spPr>
          <a:xfrm>
            <a:off x="4421647" y="5618506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21" name="Oval 320"/>
          <p:cNvSpPr/>
          <p:nvPr/>
        </p:nvSpPr>
        <p:spPr>
          <a:xfrm>
            <a:off x="4680024" y="5592864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23" name="Oval 322"/>
          <p:cNvSpPr/>
          <p:nvPr/>
        </p:nvSpPr>
        <p:spPr>
          <a:xfrm>
            <a:off x="5024335" y="5617985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25" name="Oval 324"/>
          <p:cNvSpPr/>
          <p:nvPr/>
        </p:nvSpPr>
        <p:spPr>
          <a:xfrm>
            <a:off x="5143203" y="5567594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28" name="Oval 327"/>
          <p:cNvSpPr/>
          <p:nvPr/>
        </p:nvSpPr>
        <p:spPr>
          <a:xfrm>
            <a:off x="4522990" y="4908454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0" name="Oval 329"/>
          <p:cNvSpPr/>
          <p:nvPr/>
        </p:nvSpPr>
        <p:spPr>
          <a:xfrm>
            <a:off x="4868517" y="4908453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2" name="Oval 331"/>
          <p:cNvSpPr/>
          <p:nvPr/>
        </p:nvSpPr>
        <p:spPr>
          <a:xfrm>
            <a:off x="4934963" y="4818212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4" name="Oval 333"/>
          <p:cNvSpPr/>
          <p:nvPr/>
        </p:nvSpPr>
        <p:spPr>
          <a:xfrm>
            <a:off x="5246631" y="4816343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5" name="Oval 334"/>
          <p:cNvSpPr/>
          <p:nvPr/>
        </p:nvSpPr>
        <p:spPr>
          <a:xfrm>
            <a:off x="4486095" y="5485336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7" name="Oval 336"/>
          <p:cNvSpPr/>
          <p:nvPr/>
        </p:nvSpPr>
        <p:spPr>
          <a:xfrm>
            <a:off x="4654255" y="5316401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9" name="Oval 338"/>
          <p:cNvSpPr/>
          <p:nvPr/>
        </p:nvSpPr>
        <p:spPr>
          <a:xfrm>
            <a:off x="4956338" y="5334700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41" name="Oval 340"/>
          <p:cNvSpPr/>
          <p:nvPr/>
        </p:nvSpPr>
        <p:spPr>
          <a:xfrm>
            <a:off x="5473724" y="5423312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44" name="TextBox 343"/>
          <p:cNvSpPr txBox="1"/>
          <p:nvPr/>
        </p:nvSpPr>
        <p:spPr>
          <a:xfrm>
            <a:off x="3757763" y="5883055"/>
            <a:ext cx="20316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Thrust		  100kts TAS</a:t>
            </a:r>
          </a:p>
        </p:txBody>
      </p:sp>
      <p:sp>
        <p:nvSpPr>
          <p:cNvPr id="345" name="TextBox 344"/>
          <p:cNvSpPr txBox="1"/>
          <p:nvPr/>
        </p:nvSpPr>
        <p:spPr>
          <a:xfrm>
            <a:off x="5567397" y="4824979"/>
            <a:ext cx="7906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8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100kts IAS</a:t>
            </a:r>
          </a:p>
        </p:txBody>
      </p:sp>
      <p:sp>
        <p:nvSpPr>
          <p:cNvPr id="346" name="TextBox 345"/>
          <p:cNvSpPr txBox="1"/>
          <p:nvPr/>
        </p:nvSpPr>
        <p:spPr>
          <a:xfrm>
            <a:off x="5554712" y="5402121"/>
            <a:ext cx="7885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8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80kts IAS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DCD7126F-DAB5-46F2-B224-5691D04248CE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FACTORS AFFECTING PERFORMANCE</a:t>
            </a:r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E0443511-619C-4DFA-B5DC-69BA0364EFE0}"/>
              </a:ext>
            </a:extLst>
          </p:cNvPr>
          <p:cNvCxnSpPr/>
          <p:nvPr/>
        </p:nvCxnSpPr>
        <p:spPr>
          <a:xfrm>
            <a:off x="6534547" y="709566"/>
            <a:ext cx="0" cy="56166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Oval 206">
            <a:extLst>
              <a:ext uri="{FF2B5EF4-FFF2-40B4-BE49-F238E27FC236}">
                <a16:creationId xmlns:a16="http://schemas.microsoft.com/office/drawing/2014/main" id="{01ACE5C5-7336-4AD3-B2A2-F5C74C311024}"/>
              </a:ext>
            </a:extLst>
          </p:cNvPr>
          <p:cNvSpPr/>
          <p:nvPr/>
        </p:nvSpPr>
        <p:spPr>
          <a:xfrm>
            <a:off x="5206050" y="5031538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B0D6654C-1D1E-473E-A9A9-E309E652B574}"/>
              </a:ext>
            </a:extLst>
          </p:cNvPr>
          <p:cNvSpPr/>
          <p:nvPr/>
        </p:nvSpPr>
        <p:spPr>
          <a:xfrm>
            <a:off x="5350634" y="5029907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E5AFEF79-64FC-4DE7-96E6-4D953D771BFA}"/>
              </a:ext>
            </a:extLst>
          </p:cNvPr>
          <p:cNvSpPr/>
          <p:nvPr/>
        </p:nvSpPr>
        <p:spPr>
          <a:xfrm>
            <a:off x="5388522" y="4935081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D437DCB9-9663-4E65-B8F4-E045BD7A1C3D}"/>
              </a:ext>
            </a:extLst>
          </p:cNvPr>
          <p:cNvSpPr/>
          <p:nvPr/>
        </p:nvSpPr>
        <p:spPr>
          <a:xfrm>
            <a:off x="5393428" y="4825373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9AE2325-A741-4F91-BE0D-15B792C9E6D8}"/>
              </a:ext>
            </a:extLst>
          </p:cNvPr>
          <p:cNvSpPr/>
          <p:nvPr/>
        </p:nvSpPr>
        <p:spPr>
          <a:xfrm>
            <a:off x="4508954" y="4788234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1FDB584C-65A0-4E32-929A-BE96F6AFB204}"/>
              </a:ext>
            </a:extLst>
          </p:cNvPr>
          <p:cNvSpPr/>
          <p:nvPr/>
        </p:nvSpPr>
        <p:spPr>
          <a:xfrm>
            <a:off x="5468908" y="5009659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8" name="Oval 247">
            <a:extLst>
              <a:ext uri="{FF2B5EF4-FFF2-40B4-BE49-F238E27FC236}">
                <a16:creationId xmlns:a16="http://schemas.microsoft.com/office/drawing/2014/main" id="{22B9D716-DF88-4794-AC6C-CDA5ABA50FBB}"/>
              </a:ext>
            </a:extLst>
          </p:cNvPr>
          <p:cNvSpPr/>
          <p:nvPr/>
        </p:nvSpPr>
        <p:spPr>
          <a:xfrm>
            <a:off x="5460502" y="4879646"/>
            <a:ext cx="45719" cy="45719"/>
          </a:xfrm>
          <a:prstGeom prst="ellipse">
            <a:avLst/>
          </a:prstGeom>
          <a:solidFill>
            <a:srgbClr val="145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62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08585" y="1334721"/>
            <a:ext cx="2063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  <a:r>
              <a:rPr lang="en-N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= </a:t>
            </a:r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</a:t>
            </a:r>
            <a:r>
              <a:rPr lang="en-NZ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  <a:r>
              <a:rPr lang="en-N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½ </a:t>
            </a:r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</a:t>
            </a:r>
            <a:r>
              <a:rPr lang="en-N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</a:t>
            </a:r>
            <a:r>
              <a:rPr lang="en-NZ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en-N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</a:t>
            </a:r>
            <a:endParaRPr lang="en-NZ" sz="1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08586" y="1982793"/>
            <a:ext cx="2097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  <a:r>
              <a:rPr lang="en-N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= </a:t>
            </a:r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</a:t>
            </a:r>
            <a:r>
              <a:rPr lang="en-NZ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  <a:r>
              <a:rPr lang="en-N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½ </a:t>
            </a:r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</a:t>
            </a:r>
            <a:r>
              <a:rPr lang="en-N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</a:t>
            </a:r>
            <a:r>
              <a:rPr lang="en-NZ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en-N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</a:t>
            </a:r>
            <a:endParaRPr lang="en-NZ" sz="1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12840" y="149697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</a:t>
            </a:r>
            <a:r>
              <a:rPr lang="en-NZ" sz="120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  <a:p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</a:t>
            </a:r>
            <a:r>
              <a:rPr lang="en-NZ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 flipV="1">
            <a:off x="3544590" y="1807443"/>
            <a:ext cx="36004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1352602" y="4110026"/>
            <a:ext cx="2200467" cy="393047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000674" y="4306547"/>
            <a:ext cx="568809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000672" y="2990903"/>
            <a:ext cx="504056" cy="1315644"/>
          </a:xfrm>
          <a:prstGeom prst="straightConnector1">
            <a:avLst/>
          </a:prstGeom>
          <a:ln w="28575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504728" y="2990903"/>
            <a:ext cx="0" cy="131564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00672" y="2990903"/>
            <a:ext cx="504056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>
            <a:off x="1640632" y="3566967"/>
            <a:ext cx="720080" cy="432048"/>
          </a:xfrm>
          <a:prstGeom prst="arc">
            <a:avLst>
              <a:gd name="adj1" fmla="val 16200000"/>
              <a:gd name="adj2" fmla="val 1968052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28664" y="356696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</a:t>
            </a:r>
            <a:endParaRPr lang="en-NZ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000672" y="2990903"/>
            <a:ext cx="0" cy="1315644"/>
          </a:xfrm>
          <a:prstGeom prst="straightConnector1">
            <a:avLst/>
          </a:prstGeom>
          <a:ln w="28575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12640" y="2868373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467497" y="2868373"/>
            <a:ext cx="504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b="1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504728" y="416451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152800" y="3342234"/>
            <a:ext cx="2097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Minimum </a:t>
            </a:r>
            <a:r>
              <a:rPr lang="en-NZ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</a:t>
            </a:r>
            <a:r>
              <a:rPr lang="en-NZ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  <a:p>
            <a:r>
              <a:rPr lang="en-NZ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 best L/D ratio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5601072" y="1478735"/>
            <a:ext cx="0" cy="28083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601072" y="4287047"/>
            <a:ext cx="280831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5759680" y="2545628"/>
            <a:ext cx="324036" cy="1728192"/>
          </a:xfrm>
          <a:prstGeom prst="line">
            <a:avLst/>
          </a:prstGeom>
          <a:ln w="28575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913648" y="2128623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</a:t>
            </a:r>
            <a:r>
              <a:rPr lang="en-NZ" sz="1100" b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  <a:r>
              <a:rPr lang="en-NZ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/</a:t>
            </a:r>
            <a:r>
              <a:rPr lang="en-N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</a:t>
            </a:r>
            <a:r>
              <a:rPr lang="en-NZ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6393160" y="2027781"/>
            <a:ext cx="0" cy="221901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385048" y="4301048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0</a:t>
            </a:r>
            <a:r>
              <a:rPr lang="en-NZ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       4	           16    </a:t>
            </a:r>
            <a:r>
              <a:rPr lang="en-NZ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AOA</a:t>
            </a:r>
            <a:endParaRPr lang="en-NZ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6075989" y="2046024"/>
            <a:ext cx="1630017" cy="1203134"/>
          </a:xfrm>
          <a:custGeom>
            <a:avLst/>
            <a:gdLst>
              <a:gd name="connsiteX0" fmla="*/ 0 w 1630017"/>
              <a:gd name="connsiteY0" fmla="*/ 519322 h 1203134"/>
              <a:gd name="connsiteX1" fmla="*/ 127220 w 1630017"/>
              <a:gd name="connsiteY1" fmla="*/ 161513 h 1203134"/>
              <a:gd name="connsiteX2" fmla="*/ 278295 w 1630017"/>
              <a:gd name="connsiteY2" fmla="*/ 18390 h 1203134"/>
              <a:gd name="connsiteX3" fmla="*/ 461175 w 1630017"/>
              <a:gd name="connsiteY3" fmla="*/ 18390 h 1203134"/>
              <a:gd name="connsiteX4" fmla="*/ 699714 w 1630017"/>
              <a:gd name="connsiteY4" fmla="*/ 169465 h 1203134"/>
              <a:gd name="connsiteX5" fmla="*/ 1121134 w 1630017"/>
              <a:gd name="connsiteY5" fmla="*/ 567030 h 1203134"/>
              <a:gd name="connsiteX6" fmla="*/ 1463040 w 1630017"/>
              <a:gd name="connsiteY6" fmla="*/ 972546 h 1203134"/>
              <a:gd name="connsiteX7" fmla="*/ 1630017 w 1630017"/>
              <a:gd name="connsiteY7" fmla="*/ 1203134 h 1203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0017" h="1203134">
                <a:moveTo>
                  <a:pt x="0" y="519322"/>
                </a:moveTo>
                <a:cubicBezTo>
                  <a:pt x="40419" y="382162"/>
                  <a:pt x="80838" y="245002"/>
                  <a:pt x="127220" y="161513"/>
                </a:cubicBezTo>
                <a:cubicBezTo>
                  <a:pt x="173603" y="78024"/>
                  <a:pt x="222636" y="42244"/>
                  <a:pt x="278295" y="18390"/>
                </a:cubicBezTo>
                <a:cubicBezTo>
                  <a:pt x="333954" y="-5464"/>
                  <a:pt x="390939" y="-6789"/>
                  <a:pt x="461175" y="18390"/>
                </a:cubicBezTo>
                <a:cubicBezTo>
                  <a:pt x="531411" y="43569"/>
                  <a:pt x="589721" y="78025"/>
                  <a:pt x="699714" y="169465"/>
                </a:cubicBezTo>
                <a:cubicBezTo>
                  <a:pt x="809707" y="260905"/>
                  <a:pt x="993913" y="433183"/>
                  <a:pt x="1121134" y="567030"/>
                </a:cubicBezTo>
                <a:cubicBezTo>
                  <a:pt x="1248355" y="700877"/>
                  <a:pt x="1378226" y="866529"/>
                  <a:pt x="1463040" y="972546"/>
                </a:cubicBezTo>
                <a:cubicBezTo>
                  <a:pt x="1547854" y="1078563"/>
                  <a:pt x="1588935" y="1140848"/>
                  <a:pt x="1630017" y="1203134"/>
                </a:cubicBezTo>
              </a:path>
            </a:pathLst>
          </a:custGeom>
          <a:noFill/>
          <a:ln w="28575"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7705024" y="3249158"/>
            <a:ext cx="272312" cy="1018144"/>
          </a:xfrm>
          <a:prstGeom prst="line">
            <a:avLst/>
          </a:prstGeom>
          <a:ln w="28575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7689304" y="2647593"/>
            <a:ext cx="0" cy="1626229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 rot="16200000">
            <a:off x="7195051" y="3472168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Stall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280592" y="486107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b="1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The lower the value of </a:t>
            </a:r>
            <a:r>
              <a:rPr lang="en-NZ" sz="1200" b="1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 the flatter the glide will be (best range).</a:t>
            </a:r>
            <a:endParaRPr lang="en-NZ" sz="1200" b="1" dirty="0">
              <a:solidFill>
                <a:srgbClr val="00BE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8E7AA9F-401C-4828-AD42-BBC18BF7AD31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LIFT / DRAG RATIO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E9168B9-B78B-4094-87E1-957067E0BA41}"/>
              </a:ext>
            </a:extLst>
          </p:cNvPr>
          <p:cNvCxnSpPr>
            <a:cxnSpLocks/>
          </p:cNvCxnSpPr>
          <p:nvPr/>
        </p:nvCxnSpPr>
        <p:spPr>
          <a:xfrm flipV="1">
            <a:off x="2130181" y="1500337"/>
            <a:ext cx="1141789" cy="837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A8E2A7-2B28-4F19-B0BB-C9BFE02AD1A5}"/>
              </a:ext>
            </a:extLst>
          </p:cNvPr>
          <p:cNvCxnSpPr>
            <a:cxnSpLocks/>
          </p:cNvCxnSpPr>
          <p:nvPr/>
        </p:nvCxnSpPr>
        <p:spPr>
          <a:xfrm flipV="1">
            <a:off x="2136531" y="2147720"/>
            <a:ext cx="1141789" cy="837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28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Connector 90"/>
          <p:cNvCxnSpPr/>
          <p:nvPr/>
        </p:nvCxnSpPr>
        <p:spPr>
          <a:xfrm flipV="1">
            <a:off x="6784989" y="1706408"/>
            <a:ext cx="614666" cy="85821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7409047" y="1704848"/>
            <a:ext cx="591254" cy="418685"/>
          </a:xfrm>
          <a:prstGeom prst="line">
            <a:avLst/>
          </a:prstGeom>
          <a:ln w="12700">
            <a:solidFill>
              <a:srgbClr val="1450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5025008" y="2700092"/>
            <a:ext cx="0" cy="3385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91266" y="960639"/>
            <a:ext cx="19351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1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STRAIGHT &amp; LEVEL</a:t>
            </a:r>
            <a:endParaRPr lang="en-NZ" sz="8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55360" y="4650846"/>
            <a:ext cx="26122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 =  AOA  x    Airspeed</a:t>
            </a:r>
            <a:endParaRPr lang="en-NZ" sz="105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216698" y="3015065"/>
            <a:ext cx="568809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09296" y="2996363"/>
            <a:ext cx="7400" cy="1315644"/>
          </a:xfrm>
          <a:prstGeom prst="straightConnector1">
            <a:avLst/>
          </a:prstGeom>
          <a:ln w="28575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6781327" y="3876221"/>
            <a:ext cx="594568" cy="439126"/>
          </a:xfrm>
          <a:prstGeom prst="line">
            <a:avLst/>
          </a:prstGeom>
          <a:ln w="12700">
            <a:solidFill>
              <a:srgbClr val="00BE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216696" y="1680719"/>
            <a:ext cx="0" cy="1315644"/>
          </a:xfrm>
          <a:prstGeom prst="straightConnector1">
            <a:avLst/>
          </a:prstGeom>
          <a:ln w="28575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897127" y="1548847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</p:txBody>
      </p:sp>
      <p:sp>
        <p:nvSpPr>
          <p:cNvPr id="37" name="TextBox 36"/>
          <p:cNvSpPr txBox="1"/>
          <p:nvPr/>
        </p:nvSpPr>
        <p:spPr>
          <a:xfrm rot="2075292">
            <a:off x="7449491" y="3036565"/>
            <a:ext cx="799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FCW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352829" y="2827086"/>
            <a:ext cx="356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50455" y="2231935"/>
            <a:ext cx="1080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Lift 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reduced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592960" y="2688831"/>
            <a:ext cx="0" cy="1315644"/>
          </a:xfrm>
          <a:prstGeom prst="straightConnector1">
            <a:avLst/>
          </a:prstGeom>
          <a:ln w="28575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465170" y="960639"/>
            <a:ext cx="16017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1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GLIDE DESCENT</a:t>
            </a:r>
            <a:endParaRPr lang="en-NZ" sz="8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1640632" y="3015065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241726" y="4066416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23745" y="2827086"/>
            <a:ext cx="356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5025008" y="2963914"/>
            <a:ext cx="0" cy="1040563"/>
          </a:xfrm>
          <a:prstGeom prst="straightConnector1">
            <a:avLst/>
          </a:prstGeom>
          <a:ln w="28575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04928" y="2700092"/>
            <a:ext cx="1080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7401272" y="1680719"/>
            <a:ext cx="0" cy="131564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7393872" y="2996363"/>
            <a:ext cx="7400" cy="1315644"/>
          </a:xfrm>
          <a:prstGeom prst="straightConnector1">
            <a:avLst/>
          </a:prstGeom>
          <a:ln w="28575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6784468" y="2568142"/>
            <a:ext cx="605704" cy="431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7393408" y="2130212"/>
            <a:ext cx="606895" cy="863507"/>
          </a:xfrm>
          <a:prstGeom prst="straightConnector1">
            <a:avLst/>
          </a:prstGeom>
          <a:ln w="28575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6781327" y="3024555"/>
            <a:ext cx="592344" cy="851666"/>
          </a:xfrm>
          <a:prstGeom prst="straightConnector1">
            <a:avLst/>
          </a:prstGeom>
          <a:ln w="28575">
            <a:solidFill>
              <a:srgbClr val="00BE28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7421476" y="3032978"/>
            <a:ext cx="592343" cy="414136"/>
          </a:xfrm>
          <a:prstGeom prst="straightConnector1">
            <a:avLst/>
          </a:prstGeom>
          <a:ln w="28575">
            <a:solidFill>
              <a:srgbClr val="00BE28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7399151" y="3447114"/>
            <a:ext cx="614666" cy="858214"/>
          </a:xfrm>
          <a:prstGeom prst="line">
            <a:avLst/>
          </a:prstGeom>
          <a:ln w="12700">
            <a:solidFill>
              <a:srgbClr val="00BE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417643" y="4650846"/>
            <a:ext cx="26122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4° AOA x 100kts</a:t>
            </a:r>
            <a:endParaRPr lang="en-NZ" sz="10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661274" y="4650846"/>
            <a:ext cx="26122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4° AOA x 65kts</a:t>
            </a:r>
            <a:endParaRPr lang="en-NZ" sz="10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390618" y="4178487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349279" y="3660513"/>
            <a:ext cx="503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W1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482864" y="2405015"/>
            <a:ext cx="356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975540" y="1921672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164566" y="1434581"/>
            <a:ext cx="256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</a:p>
        </p:txBody>
      </p:sp>
      <p:sp>
        <p:nvSpPr>
          <p:cNvPr id="97" name="Oval 96"/>
          <p:cNvSpPr/>
          <p:nvPr/>
        </p:nvSpPr>
        <p:spPr>
          <a:xfrm>
            <a:off x="4257944" y="4635293"/>
            <a:ext cx="502366" cy="32810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5159270" y="4691332"/>
            <a:ext cx="0" cy="2160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3719762" y="4691332"/>
            <a:ext cx="0" cy="2160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2"/>
          <p:cNvSpPr txBox="1">
            <a:spLocks noChangeArrowheads="1"/>
          </p:cNvSpPr>
          <p:nvPr/>
        </p:nvSpPr>
        <p:spPr bwMode="auto">
          <a:xfrm>
            <a:off x="1582551" y="519443"/>
            <a:ext cx="65248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NZ" altLang="en-US" sz="1200" i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The speed for minimum drag normally occurs at 4 ⁰ AoA.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A0A3C76-41C2-46A4-8876-2A86AA64EB1C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MINIMUM DRAG SPEED</a:t>
            </a:r>
          </a:p>
        </p:txBody>
      </p:sp>
    </p:spTree>
    <p:extLst>
      <p:ext uri="{BB962C8B-B14F-4D97-AF65-F5344CB8AC3E}">
        <p14:creationId xmlns:p14="http://schemas.microsoft.com/office/powerpoint/2010/main" val="291181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72"/>
          <p:cNvSpPr txBox="1"/>
          <p:nvPr/>
        </p:nvSpPr>
        <p:spPr>
          <a:xfrm>
            <a:off x="797932" y="882303"/>
            <a:ext cx="460851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Characteristics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High C</a:t>
            </a:r>
            <a:r>
              <a:rPr lang="en-NZ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max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Low stall/landing speed 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(agricultural aircraft)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High L/D ratio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Maximum range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Low C</a:t>
            </a:r>
            <a:r>
              <a:rPr lang="en-NZ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min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High top speed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(streamlined)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Small C of P movement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Lighter wing construction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(less structural stresses)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Sufficient depth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Greater wing strength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(thicker spar)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257952" y="1408004"/>
            <a:ext cx="2701106" cy="2343295"/>
            <a:chOff x="971600" y="836712"/>
            <a:chExt cx="2701106" cy="2343295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356639" y="836712"/>
              <a:ext cx="0" cy="20633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356639" y="2900028"/>
              <a:ext cx="206331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843808" y="1340768"/>
              <a:ext cx="0" cy="1512168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endCxn id="46" idx="0"/>
            </p:cNvCxnSpPr>
            <p:nvPr/>
          </p:nvCxnSpPr>
          <p:spPr>
            <a:xfrm flipV="1">
              <a:off x="1356639" y="1638300"/>
              <a:ext cx="1037311" cy="1261729"/>
            </a:xfrm>
            <a:prstGeom prst="line">
              <a:avLst/>
            </a:prstGeom>
            <a:ln w="19050">
              <a:solidFill>
                <a:srgbClr val="145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Freeform 45"/>
            <p:cNvSpPr/>
            <p:nvPr/>
          </p:nvSpPr>
          <p:spPr>
            <a:xfrm>
              <a:off x="2393950" y="1284848"/>
              <a:ext cx="774700" cy="353452"/>
            </a:xfrm>
            <a:custGeom>
              <a:avLst/>
              <a:gdLst>
                <a:gd name="connsiteX0" fmla="*/ 0 w 774700"/>
                <a:gd name="connsiteY0" fmla="*/ 353452 h 353452"/>
                <a:gd name="connsiteX1" fmla="*/ 209550 w 774700"/>
                <a:gd name="connsiteY1" fmla="*/ 118502 h 353452"/>
                <a:gd name="connsiteX2" fmla="*/ 374650 w 774700"/>
                <a:gd name="connsiteY2" fmla="*/ 10552 h 353452"/>
                <a:gd name="connsiteX3" fmla="*/ 501650 w 774700"/>
                <a:gd name="connsiteY3" fmla="*/ 10552 h 353452"/>
                <a:gd name="connsiteX4" fmla="*/ 603250 w 774700"/>
                <a:gd name="connsiteY4" fmla="*/ 67702 h 353452"/>
                <a:gd name="connsiteX5" fmla="*/ 654050 w 774700"/>
                <a:gd name="connsiteY5" fmla="*/ 124852 h 353452"/>
                <a:gd name="connsiteX6" fmla="*/ 774700 w 774700"/>
                <a:gd name="connsiteY6" fmla="*/ 296302 h 35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4700" h="353452">
                  <a:moveTo>
                    <a:pt x="0" y="353452"/>
                  </a:moveTo>
                  <a:cubicBezTo>
                    <a:pt x="73554" y="264552"/>
                    <a:pt x="147108" y="175652"/>
                    <a:pt x="209550" y="118502"/>
                  </a:cubicBezTo>
                  <a:cubicBezTo>
                    <a:pt x="271992" y="61352"/>
                    <a:pt x="325967" y="28544"/>
                    <a:pt x="374650" y="10552"/>
                  </a:cubicBezTo>
                  <a:cubicBezTo>
                    <a:pt x="423333" y="-7440"/>
                    <a:pt x="463550" y="1027"/>
                    <a:pt x="501650" y="10552"/>
                  </a:cubicBezTo>
                  <a:cubicBezTo>
                    <a:pt x="539750" y="20077"/>
                    <a:pt x="577850" y="48652"/>
                    <a:pt x="603250" y="67702"/>
                  </a:cubicBezTo>
                  <a:cubicBezTo>
                    <a:pt x="628650" y="86752"/>
                    <a:pt x="625475" y="86752"/>
                    <a:pt x="654050" y="124852"/>
                  </a:cubicBezTo>
                  <a:cubicBezTo>
                    <a:pt x="682625" y="162952"/>
                    <a:pt x="728662" y="229627"/>
                    <a:pt x="774700" y="296302"/>
                  </a:cubicBezTo>
                </a:path>
              </a:pathLst>
            </a:custGeom>
            <a:noFill/>
            <a:ln w="19050">
              <a:solidFill>
                <a:srgbClr val="1450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971600" y="1124744"/>
              <a:ext cx="5364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4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C</a:t>
              </a:r>
              <a:r>
                <a:rPr lang="en-NZ" sz="105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L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664594" y="2918397"/>
              <a:ext cx="10081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16</a:t>
              </a:r>
              <a:r>
                <a:rPr lang="en-NZ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  <a:sym typeface="Symbol"/>
                </a:rPr>
                <a:t>   </a:t>
              </a:r>
              <a:r>
                <a:rPr lang="en-NZ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AOA</a:t>
              </a: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1386880" y="1268760"/>
              <a:ext cx="1456928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1331640" y="1052736"/>
              <a:ext cx="6793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C</a:t>
              </a:r>
              <a:r>
                <a:rPr lang="en-NZ" sz="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L</a:t>
              </a:r>
              <a:r>
                <a:rPr lang="en-NZ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 max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 rot="16200000">
              <a:off x="2471685" y="1912443"/>
              <a:ext cx="61126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Stall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014625" y="1408004"/>
            <a:ext cx="3796057" cy="2342641"/>
            <a:chOff x="631927" y="3717032"/>
            <a:chExt cx="3796057" cy="2342641"/>
          </a:xfrm>
        </p:grpSpPr>
        <p:sp>
          <p:nvSpPr>
            <p:cNvPr id="68" name="TextBox 67"/>
            <p:cNvSpPr txBox="1"/>
            <p:nvPr/>
          </p:nvSpPr>
          <p:spPr>
            <a:xfrm>
              <a:off x="1743321" y="5798063"/>
              <a:ext cx="26846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0</a:t>
              </a:r>
              <a:r>
                <a:rPr lang="en-NZ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  <a:sym typeface="Symbol"/>
                </a:rPr>
                <a:t>		 16  </a:t>
              </a:r>
              <a:r>
                <a:rPr lang="en-NZ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  <a:sym typeface="Symbol"/>
                </a:rPr>
                <a:t>AOA</a:t>
              </a:r>
              <a:endPara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31927" y="5168805"/>
              <a:ext cx="98774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     C</a:t>
              </a:r>
              <a:r>
                <a:rPr lang="en-NZ" sz="9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D</a:t>
              </a:r>
            </a:p>
            <a:p>
              <a:r>
                <a:rPr lang="en-NZ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minimum</a:t>
              </a: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971600" y="3717032"/>
              <a:ext cx="2448355" cy="2063316"/>
              <a:chOff x="971600" y="3717032"/>
              <a:chExt cx="2448355" cy="2063316"/>
            </a:xfrm>
          </p:grpSpPr>
          <p:cxnSp>
            <p:nvCxnSpPr>
              <p:cNvPr id="29" name="Straight Arrow Connector 28"/>
              <p:cNvCxnSpPr/>
              <p:nvPr/>
            </p:nvCxnSpPr>
            <p:spPr>
              <a:xfrm flipV="1">
                <a:off x="1356639" y="3717032"/>
                <a:ext cx="0" cy="206331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1356639" y="5780348"/>
                <a:ext cx="206331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971600" y="4080544"/>
                <a:ext cx="6084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rPr>
                  <a:t>C</a:t>
                </a:r>
                <a:r>
                  <a:rPr lang="en-NZ" sz="105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V Boli" panose="02000500030200090000" pitchFamily="2" charset="0"/>
                    <a:cs typeface="MV Boli" panose="02000500030200090000" pitchFamily="2" charset="0"/>
                  </a:rPr>
                  <a:t>D</a:t>
                </a:r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flipV="1">
                <a:off x="1907704" y="5445224"/>
                <a:ext cx="0" cy="305552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endCxn id="62" idx="8"/>
              </p:cNvCxnSpPr>
              <p:nvPr/>
            </p:nvCxnSpPr>
            <p:spPr>
              <a:xfrm flipH="1" flipV="1">
                <a:off x="2889250" y="4591050"/>
                <a:ext cx="1650" cy="117958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Freeform 61"/>
              <p:cNvSpPr/>
              <p:nvPr/>
            </p:nvSpPr>
            <p:spPr>
              <a:xfrm>
                <a:off x="1377950" y="4591050"/>
                <a:ext cx="1511300" cy="847194"/>
              </a:xfrm>
              <a:custGeom>
                <a:avLst/>
                <a:gdLst>
                  <a:gd name="connsiteX0" fmla="*/ 0 w 1511300"/>
                  <a:gd name="connsiteY0" fmla="*/ 641350 h 847194"/>
                  <a:gd name="connsiteX1" fmla="*/ 222250 w 1511300"/>
                  <a:gd name="connsiteY1" fmla="*/ 781050 h 847194"/>
                  <a:gd name="connsiteX2" fmla="*/ 393700 w 1511300"/>
                  <a:gd name="connsiteY2" fmla="*/ 838200 h 847194"/>
                  <a:gd name="connsiteX3" fmla="*/ 546100 w 1511300"/>
                  <a:gd name="connsiteY3" fmla="*/ 844550 h 847194"/>
                  <a:gd name="connsiteX4" fmla="*/ 698500 w 1511300"/>
                  <a:gd name="connsiteY4" fmla="*/ 812800 h 847194"/>
                  <a:gd name="connsiteX5" fmla="*/ 876300 w 1511300"/>
                  <a:gd name="connsiteY5" fmla="*/ 717550 h 847194"/>
                  <a:gd name="connsiteX6" fmla="*/ 1155700 w 1511300"/>
                  <a:gd name="connsiteY6" fmla="*/ 476250 h 847194"/>
                  <a:gd name="connsiteX7" fmla="*/ 1377950 w 1511300"/>
                  <a:gd name="connsiteY7" fmla="*/ 209550 h 847194"/>
                  <a:gd name="connsiteX8" fmla="*/ 1511300 w 1511300"/>
                  <a:gd name="connsiteY8" fmla="*/ 0 h 847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11300" h="847194">
                    <a:moveTo>
                      <a:pt x="0" y="641350"/>
                    </a:moveTo>
                    <a:cubicBezTo>
                      <a:pt x="78316" y="694796"/>
                      <a:pt x="156633" y="748242"/>
                      <a:pt x="222250" y="781050"/>
                    </a:cubicBezTo>
                    <a:cubicBezTo>
                      <a:pt x="287867" y="813858"/>
                      <a:pt x="339725" y="827617"/>
                      <a:pt x="393700" y="838200"/>
                    </a:cubicBezTo>
                    <a:cubicBezTo>
                      <a:pt x="447675" y="848783"/>
                      <a:pt x="495300" y="848783"/>
                      <a:pt x="546100" y="844550"/>
                    </a:cubicBezTo>
                    <a:cubicBezTo>
                      <a:pt x="596900" y="840317"/>
                      <a:pt x="643467" y="833967"/>
                      <a:pt x="698500" y="812800"/>
                    </a:cubicBezTo>
                    <a:cubicBezTo>
                      <a:pt x="753533" y="791633"/>
                      <a:pt x="800100" y="773642"/>
                      <a:pt x="876300" y="717550"/>
                    </a:cubicBezTo>
                    <a:cubicBezTo>
                      <a:pt x="952500" y="661458"/>
                      <a:pt x="1072092" y="560917"/>
                      <a:pt x="1155700" y="476250"/>
                    </a:cubicBezTo>
                    <a:cubicBezTo>
                      <a:pt x="1239308" y="391583"/>
                      <a:pt x="1318683" y="288925"/>
                      <a:pt x="1377950" y="209550"/>
                    </a:cubicBezTo>
                    <a:cubicBezTo>
                      <a:pt x="1437217" y="130175"/>
                      <a:pt x="1474258" y="65087"/>
                      <a:pt x="1511300" y="0"/>
                    </a:cubicBezTo>
                  </a:path>
                </a:pathLst>
              </a:cu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endParaRPr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 flipV="1">
                <a:off x="2889250" y="4005064"/>
                <a:ext cx="170582" cy="585986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1356639" y="5445223"/>
                <a:ext cx="551065" cy="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TextBox 2"/>
          <p:cNvSpPr txBox="1">
            <a:spLocks noChangeArrowheads="1"/>
          </p:cNvSpPr>
          <p:nvPr/>
        </p:nvSpPr>
        <p:spPr bwMode="auto">
          <a:xfrm>
            <a:off x="1690563" y="519743"/>
            <a:ext cx="65248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NZ" altLang="en-US" sz="1200" i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No such thing as the ideal aerofoil. Every design is a compromise.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6A88663-4E13-4ED7-9F2A-9C4AB8B7332A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IDEAL AEROFOIL</a:t>
            </a:r>
          </a:p>
        </p:txBody>
      </p:sp>
    </p:spTree>
    <p:extLst>
      <p:ext uri="{BB962C8B-B14F-4D97-AF65-F5344CB8AC3E}">
        <p14:creationId xmlns:p14="http://schemas.microsoft.com/office/powerpoint/2010/main" val="19612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/>
          <p:cNvGrpSpPr/>
          <p:nvPr/>
        </p:nvGrpSpPr>
        <p:grpSpPr>
          <a:xfrm>
            <a:off x="7005595" y="1647641"/>
            <a:ext cx="1946711" cy="309029"/>
            <a:chOff x="2279577" y="2242097"/>
            <a:chExt cx="1946711" cy="309029"/>
          </a:xfrm>
        </p:grpSpPr>
        <p:sp>
          <p:nvSpPr>
            <p:cNvPr id="66" name="Freeform 65"/>
            <p:cNvSpPr/>
            <p:nvPr/>
          </p:nvSpPr>
          <p:spPr>
            <a:xfrm>
              <a:off x="2279577" y="2399057"/>
              <a:ext cx="1946711" cy="152069"/>
            </a:xfrm>
            <a:custGeom>
              <a:avLst/>
              <a:gdLst>
                <a:gd name="connsiteX0" fmla="*/ 0 w 4114800"/>
                <a:gd name="connsiteY0" fmla="*/ 0 h 344670"/>
                <a:gd name="connsiteX1" fmla="*/ 127590 w 4114800"/>
                <a:gd name="connsiteY1" fmla="*/ 106326 h 344670"/>
                <a:gd name="connsiteX2" fmla="*/ 606055 w 4114800"/>
                <a:gd name="connsiteY2" fmla="*/ 233916 h 344670"/>
                <a:gd name="connsiteX3" fmla="*/ 1467293 w 4114800"/>
                <a:gd name="connsiteY3" fmla="*/ 329609 h 344670"/>
                <a:gd name="connsiteX4" fmla="*/ 2137144 w 4114800"/>
                <a:gd name="connsiteY4" fmla="*/ 340242 h 344670"/>
                <a:gd name="connsiteX5" fmla="*/ 2892055 w 4114800"/>
                <a:gd name="connsiteY5" fmla="*/ 287079 h 344670"/>
                <a:gd name="connsiteX6" fmla="*/ 4114800 w 4114800"/>
                <a:gd name="connsiteY6" fmla="*/ 0 h 344670"/>
                <a:gd name="connsiteX7" fmla="*/ 4114800 w 4114800"/>
                <a:gd name="connsiteY7" fmla="*/ 0 h 344670"/>
                <a:gd name="connsiteX0" fmla="*/ 0 w 4114800"/>
                <a:gd name="connsiteY0" fmla="*/ 0 h 352978"/>
                <a:gd name="connsiteX1" fmla="*/ 127590 w 4114800"/>
                <a:gd name="connsiteY1" fmla="*/ 106326 h 352978"/>
                <a:gd name="connsiteX2" fmla="*/ 606055 w 4114800"/>
                <a:gd name="connsiteY2" fmla="*/ 233916 h 352978"/>
                <a:gd name="connsiteX3" fmla="*/ 1467293 w 4114800"/>
                <a:gd name="connsiteY3" fmla="*/ 329609 h 352978"/>
                <a:gd name="connsiteX4" fmla="*/ 2137144 w 4114800"/>
                <a:gd name="connsiteY4" fmla="*/ 340242 h 352978"/>
                <a:gd name="connsiteX5" fmla="*/ 3140113 w 4114800"/>
                <a:gd name="connsiteY5" fmla="*/ 174112 h 352978"/>
                <a:gd name="connsiteX6" fmla="*/ 4114800 w 4114800"/>
                <a:gd name="connsiteY6" fmla="*/ 0 h 352978"/>
                <a:gd name="connsiteX7" fmla="*/ 4114800 w 4114800"/>
                <a:gd name="connsiteY7" fmla="*/ 0 h 352978"/>
                <a:gd name="connsiteX0" fmla="*/ 0 w 4114800"/>
                <a:gd name="connsiteY0" fmla="*/ 0 h 348868"/>
                <a:gd name="connsiteX1" fmla="*/ 127590 w 4114800"/>
                <a:gd name="connsiteY1" fmla="*/ 106326 h 348868"/>
                <a:gd name="connsiteX2" fmla="*/ 606055 w 4114800"/>
                <a:gd name="connsiteY2" fmla="*/ 233916 h 348868"/>
                <a:gd name="connsiteX3" fmla="*/ 1467293 w 4114800"/>
                <a:gd name="connsiteY3" fmla="*/ 329609 h 348868"/>
                <a:gd name="connsiteX4" fmla="*/ 2328354 w 4114800"/>
                <a:gd name="connsiteY4" fmla="*/ 334593 h 348868"/>
                <a:gd name="connsiteX5" fmla="*/ 3140113 w 4114800"/>
                <a:gd name="connsiteY5" fmla="*/ 174112 h 348868"/>
                <a:gd name="connsiteX6" fmla="*/ 4114800 w 4114800"/>
                <a:gd name="connsiteY6" fmla="*/ 0 h 348868"/>
                <a:gd name="connsiteX7" fmla="*/ 4114800 w 4114800"/>
                <a:gd name="connsiteY7" fmla="*/ 0 h 348868"/>
                <a:gd name="connsiteX0" fmla="*/ 0 w 4114800"/>
                <a:gd name="connsiteY0" fmla="*/ 0 h 349684"/>
                <a:gd name="connsiteX1" fmla="*/ 127590 w 4114800"/>
                <a:gd name="connsiteY1" fmla="*/ 106326 h 349684"/>
                <a:gd name="connsiteX2" fmla="*/ 606055 w 4114800"/>
                <a:gd name="connsiteY2" fmla="*/ 233916 h 349684"/>
                <a:gd name="connsiteX3" fmla="*/ 1467293 w 4114800"/>
                <a:gd name="connsiteY3" fmla="*/ 329609 h 349684"/>
                <a:gd name="connsiteX4" fmla="*/ 2328354 w 4114800"/>
                <a:gd name="connsiteY4" fmla="*/ 334593 h 349684"/>
                <a:gd name="connsiteX5" fmla="*/ 3295151 w 4114800"/>
                <a:gd name="connsiteY5" fmla="*/ 162814 h 349684"/>
                <a:gd name="connsiteX6" fmla="*/ 4114800 w 4114800"/>
                <a:gd name="connsiteY6" fmla="*/ 0 h 349684"/>
                <a:gd name="connsiteX7" fmla="*/ 4114800 w 4114800"/>
                <a:gd name="connsiteY7" fmla="*/ 0 h 349684"/>
                <a:gd name="connsiteX0" fmla="*/ 0 w 4114800"/>
                <a:gd name="connsiteY0" fmla="*/ 0 h 351322"/>
                <a:gd name="connsiteX1" fmla="*/ 127590 w 4114800"/>
                <a:gd name="connsiteY1" fmla="*/ 106326 h 351322"/>
                <a:gd name="connsiteX2" fmla="*/ 606055 w 4114800"/>
                <a:gd name="connsiteY2" fmla="*/ 233916 h 351322"/>
                <a:gd name="connsiteX3" fmla="*/ 1467293 w 4114800"/>
                <a:gd name="connsiteY3" fmla="*/ 329609 h 351322"/>
                <a:gd name="connsiteX4" fmla="*/ 2328354 w 4114800"/>
                <a:gd name="connsiteY4" fmla="*/ 334593 h 351322"/>
                <a:gd name="connsiteX5" fmla="*/ 3295151 w 4114800"/>
                <a:gd name="connsiteY5" fmla="*/ 140220 h 351322"/>
                <a:gd name="connsiteX6" fmla="*/ 4114800 w 4114800"/>
                <a:gd name="connsiteY6" fmla="*/ 0 h 351322"/>
                <a:gd name="connsiteX7" fmla="*/ 4114800 w 4114800"/>
                <a:gd name="connsiteY7" fmla="*/ 0 h 351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14800" h="351322">
                  <a:moveTo>
                    <a:pt x="0" y="0"/>
                  </a:moveTo>
                  <a:cubicBezTo>
                    <a:pt x="13290" y="33670"/>
                    <a:pt x="26581" y="67340"/>
                    <a:pt x="127590" y="106326"/>
                  </a:cubicBezTo>
                  <a:cubicBezTo>
                    <a:pt x="228599" y="145312"/>
                    <a:pt x="382771" y="196702"/>
                    <a:pt x="606055" y="233916"/>
                  </a:cubicBezTo>
                  <a:cubicBezTo>
                    <a:pt x="829339" y="271130"/>
                    <a:pt x="1180243" y="312830"/>
                    <a:pt x="1467293" y="329609"/>
                  </a:cubicBezTo>
                  <a:cubicBezTo>
                    <a:pt x="1754343" y="346388"/>
                    <a:pt x="2023711" y="366158"/>
                    <a:pt x="2328354" y="334593"/>
                  </a:cubicBezTo>
                  <a:cubicBezTo>
                    <a:pt x="2632997" y="303028"/>
                    <a:pt x="2997410" y="195986"/>
                    <a:pt x="3295151" y="140220"/>
                  </a:cubicBezTo>
                  <a:lnTo>
                    <a:pt x="4114800" y="0"/>
                  </a:lnTo>
                  <a:lnTo>
                    <a:pt x="411480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flipV="1">
              <a:off x="2279577" y="2242097"/>
              <a:ext cx="1946711" cy="157453"/>
            </a:xfrm>
            <a:custGeom>
              <a:avLst/>
              <a:gdLst>
                <a:gd name="connsiteX0" fmla="*/ 0 w 4114800"/>
                <a:gd name="connsiteY0" fmla="*/ 0 h 344670"/>
                <a:gd name="connsiteX1" fmla="*/ 127590 w 4114800"/>
                <a:gd name="connsiteY1" fmla="*/ 106326 h 344670"/>
                <a:gd name="connsiteX2" fmla="*/ 606055 w 4114800"/>
                <a:gd name="connsiteY2" fmla="*/ 233916 h 344670"/>
                <a:gd name="connsiteX3" fmla="*/ 1467293 w 4114800"/>
                <a:gd name="connsiteY3" fmla="*/ 329609 h 344670"/>
                <a:gd name="connsiteX4" fmla="*/ 2137144 w 4114800"/>
                <a:gd name="connsiteY4" fmla="*/ 340242 h 344670"/>
                <a:gd name="connsiteX5" fmla="*/ 2892055 w 4114800"/>
                <a:gd name="connsiteY5" fmla="*/ 287079 h 344670"/>
                <a:gd name="connsiteX6" fmla="*/ 4114800 w 4114800"/>
                <a:gd name="connsiteY6" fmla="*/ 0 h 344670"/>
                <a:gd name="connsiteX7" fmla="*/ 4114800 w 4114800"/>
                <a:gd name="connsiteY7" fmla="*/ 0 h 344670"/>
                <a:gd name="connsiteX0" fmla="*/ 0 w 4114800"/>
                <a:gd name="connsiteY0" fmla="*/ 0 h 348233"/>
                <a:gd name="connsiteX1" fmla="*/ 127590 w 4114800"/>
                <a:gd name="connsiteY1" fmla="*/ 106326 h 348233"/>
                <a:gd name="connsiteX2" fmla="*/ 606055 w 4114800"/>
                <a:gd name="connsiteY2" fmla="*/ 233916 h 348233"/>
                <a:gd name="connsiteX3" fmla="*/ 1467293 w 4114800"/>
                <a:gd name="connsiteY3" fmla="*/ 329609 h 348233"/>
                <a:gd name="connsiteX4" fmla="*/ 2137144 w 4114800"/>
                <a:gd name="connsiteY4" fmla="*/ 340242 h 348233"/>
                <a:gd name="connsiteX5" fmla="*/ 3109107 w 4114800"/>
                <a:gd name="connsiteY5" fmla="*/ 238413 h 348233"/>
                <a:gd name="connsiteX6" fmla="*/ 4114800 w 4114800"/>
                <a:gd name="connsiteY6" fmla="*/ 0 h 348233"/>
                <a:gd name="connsiteX7" fmla="*/ 4114800 w 4114800"/>
                <a:gd name="connsiteY7" fmla="*/ 0 h 348233"/>
                <a:gd name="connsiteX0" fmla="*/ 0 w 4114800"/>
                <a:gd name="connsiteY0" fmla="*/ 0 h 348233"/>
                <a:gd name="connsiteX1" fmla="*/ 127590 w 4114800"/>
                <a:gd name="connsiteY1" fmla="*/ 106326 h 348233"/>
                <a:gd name="connsiteX2" fmla="*/ 606055 w 4114800"/>
                <a:gd name="connsiteY2" fmla="*/ 233916 h 348233"/>
                <a:gd name="connsiteX3" fmla="*/ 1369102 w 4114800"/>
                <a:gd name="connsiteY3" fmla="*/ 329609 h 348233"/>
                <a:gd name="connsiteX4" fmla="*/ 2137144 w 4114800"/>
                <a:gd name="connsiteY4" fmla="*/ 340242 h 348233"/>
                <a:gd name="connsiteX5" fmla="*/ 3109107 w 4114800"/>
                <a:gd name="connsiteY5" fmla="*/ 238413 h 348233"/>
                <a:gd name="connsiteX6" fmla="*/ 4114800 w 4114800"/>
                <a:gd name="connsiteY6" fmla="*/ 0 h 348233"/>
                <a:gd name="connsiteX7" fmla="*/ 4114800 w 4114800"/>
                <a:gd name="connsiteY7" fmla="*/ 0 h 348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14800" h="348233">
                  <a:moveTo>
                    <a:pt x="0" y="0"/>
                  </a:moveTo>
                  <a:cubicBezTo>
                    <a:pt x="13290" y="33670"/>
                    <a:pt x="26581" y="67340"/>
                    <a:pt x="127590" y="106326"/>
                  </a:cubicBezTo>
                  <a:cubicBezTo>
                    <a:pt x="228599" y="145312"/>
                    <a:pt x="399136" y="196702"/>
                    <a:pt x="606055" y="233916"/>
                  </a:cubicBezTo>
                  <a:cubicBezTo>
                    <a:pt x="812974" y="271130"/>
                    <a:pt x="1113921" y="311888"/>
                    <a:pt x="1369102" y="329609"/>
                  </a:cubicBezTo>
                  <a:cubicBezTo>
                    <a:pt x="1624283" y="347330"/>
                    <a:pt x="1847143" y="355441"/>
                    <a:pt x="2137144" y="340242"/>
                  </a:cubicBezTo>
                  <a:cubicBezTo>
                    <a:pt x="2427145" y="325043"/>
                    <a:pt x="2779498" y="295120"/>
                    <a:pt x="3109107" y="238413"/>
                  </a:cubicBezTo>
                  <a:cubicBezTo>
                    <a:pt x="3438716" y="181706"/>
                    <a:pt x="4114800" y="0"/>
                    <a:pt x="4114800" y="0"/>
                  </a:cubicBezTo>
                  <a:lnTo>
                    <a:pt x="411480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sp>
        <p:nvSpPr>
          <p:cNvPr id="9" name="Freeform 8"/>
          <p:cNvSpPr/>
          <p:nvPr/>
        </p:nvSpPr>
        <p:spPr>
          <a:xfrm>
            <a:off x="1100000" y="2624580"/>
            <a:ext cx="1944216" cy="337576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00002" y="1501434"/>
            <a:ext cx="1946711" cy="309029"/>
            <a:chOff x="2279577" y="2242097"/>
            <a:chExt cx="1946711" cy="309029"/>
          </a:xfrm>
        </p:grpSpPr>
        <p:sp>
          <p:nvSpPr>
            <p:cNvPr id="16" name="Freeform 15"/>
            <p:cNvSpPr/>
            <p:nvPr/>
          </p:nvSpPr>
          <p:spPr>
            <a:xfrm>
              <a:off x="2279577" y="2399057"/>
              <a:ext cx="1946711" cy="152069"/>
            </a:xfrm>
            <a:custGeom>
              <a:avLst/>
              <a:gdLst>
                <a:gd name="connsiteX0" fmla="*/ 0 w 4114800"/>
                <a:gd name="connsiteY0" fmla="*/ 0 h 344670"/>
                <a:gd name="connsiteX1" fmla="*/ 127590 w 4114800"/>
                <a:gd name="connsiteY1" fmla="*/ 106326 h 344670"/>
                <a:gd name="connsiteX2" fmla="*/ 606055 w 4114800"/>
                <a:gd name="connsiteY2" fmla="*/ 233916 h 344670"/>
                <a:gd name="connsiteX3" fmla="*/ 1467293 w 4114800"/>
                <a:gd name="connsiteY3" fmla="*/ 329609 h 344670"/>
                <a:gd name="connsiteX4" fmla="*/ 2137144 w 4114800"/>
                <a:gd name="connsiteY4" fmla="*/ 340242 h 344670"/>
                <a:gd name="connsiteX5" fmla="*/ 2892055 w 4114800"/>
                <a:gd name="connsiteY5" fmla="*/ 287079 h 344670"/>
                <a:gd name="connsiteX6" fmla="*/ 4114800 w 4114800"/>
                <a:gd name="connsiteY6" fmla="*/ 0 h 344670"/>
                <a:gd name="connsiteX7" fmla="*/ 4114800 w 4114800"/>
                <a:gd name="connsiteY7" fmla="*/ 0 h 344670"/>
                <a:gd name="connsiteX0" fmla="*/ 0 w 4114800"/>
                <a:gd name="connsiteY0" fmla="*/ 0 h 352978"/>
                <a:gd name="connsiteX1" fmla="*/ 127590 w 4114800"/>
                <a:gd name="connsiteY1" fmla="*/ 106326 h 352978"/>
                <a:gd name="connsiteX2" fmla="*/ 606055 w 4114800"/>
                <a:gd name="connsiteY2" fmla="*/ 233916 h 352978"/>
                <a:gd name="connsiteX3" fmla="*/ 1467293 w 4114800"/>
                <a:gd name="connsiteY3" fmla="*/ 329609 h 352978"/>
                <a:gd name="connsiteX4" fmla="*/ 2137144 w 4114800"/>
                <a:gd name="connsiteY4" fmla="*/ 340242 h 352978"/>
                <a:gd name="connsiteX5" fmla="*/ 3140113 w 4114800"/>
                <a:gd name="connsiteY5" fmla="*/ 174112 h 352978"/>
                <a:gd name="connsiteX6" fmla="*/ 4114800 w 4114800"/>
                <a:gd name="connsiteY6" fmla="*/ 0 h 352978"/>
                <a:gd name="connsiteX7" fmla="*/ 4114800 w 4114800"/>
                <a:gd name="connsiteY7" fmla="*/ 0 h 352978"/>
                <a:gd name="connsiteX0" fmla="*/ 0 w 4114800"/>
                <a:gd name="connsiteY0" fmla="*/ 0 h 348868"/>
                <a:gd name="connsiteX1" fmla="*/ 127590 w 4114800"/>
                <a:gd name="connsiteY1" fmla="*/ 106326 h 348868"/>
                <a:gd name="connsiteX2" fmla="*/ 606055 w 4114800"/>
                <a:gd name="connsiteY2" fmla="*/ 233916 h 348868"/>
                <a:gd name="connsiteX3" fmla="*/ 1467293 w 4114800"/>
                <a:gd name="connsiteY3" fmla="*/ 329609 h 348868"/>
                <a:gd name="connsiteX4" fmla="*/ 2328354 w 4114800"/>
                <a:gd name="connsiteY4" fmla="*/ 334593 h 348868"/>
                <a:gd name="connsiteX5" fmla="*/ 3140113 w 4114800"/>
                <a:gd name="connsiteY5" fmla="*/ 174112 h 348868"/>
                <a:gd name="connsiteX6" fmla="*/ 4114800 w 4114800"/>
                <a:gd name="connsiteY6" fmla="*/ 0 h 348868"/>
                <a:gd name="connsiteX7" fmla="*/ 4114800 w 4114800"/>
                <a:gd name="connsiteY7" fmla="*/ 0 h 348868"/>
                <a:gd name="connsiteX0" fmla="*/ 0 w 4114800"/>
                <a:gd name="connsiteY0" fmla="*/ 0 h 349684"/>
                <a:gd name="connsiteX1" fmla="*/ 127590 w 4114800"/>
                <a:gd name="connsiteY1" fmla="*/ 106326 h 349684"/>
                <a:gd name="connsiteX2" fmla="*/ 606055 w 4114800"/>
                <a:gd name="connsiteY2" fmla="*/ 233916 h 349684"/>
                <a:gd name="connsiteX3" fmla="*/ 1467293 w 4114800"/>
                <a:gd name="connsiteY3" fmla="*/ 329609 h 349684"/>
                <a:gd name="connsiteX4" fmla="*/ 2328354 w 4114800"/>
                <a:gd name="connsiteY4" fmla="*/ 334593 h 349684"/>
                <a:gd name="connsiteX5" fmla="*/ 3295151 w 4114800"/>
                <a:gd name="connsiteY5" fmla="*/ 162814 h 349684"/>
                <a:gd name="connsiteX6" fmla="*/ 4114800 w 4114800"/>
                <a:gd name="connsiteY6" fmla="*/ 0 h 349684"/>
                <a:gd name="connsiteX7" fmla="*/ 4114800 w 4114800"/>
                <a:gd name="connsiteY7" fmla="*/ 0 h 349684"/>
                <a:gd name="connsiteX0" fmla="*/ 0 w 4114800"/>
                <a:gd name="connsiteY0" fmla="*/ 0 h 351322"/>
                <a:gd name="connsiteX1" fmla="*/ 127590 w 4114800"/>
                <a:gd name="connsiteY1" fmla="*/ 106326 h 351322"/>
                <a:gd name="connsiteX2" fmla="*/ 606055 w 4114800"/>
                <a:gd name="connsiteY2" fmla="*/ 233916 h 351322"/>
                <a:gd name="connsiteX3" fmla="*/ 1467293 w 4114800"/>
                <a:gd name="connsiteY3" fmla="*/ 329609 h 351322"/>
                <a:gd name="connsiteX4" fmla="*/ 2328354 w 4114800"/>
                <a:gd name="connsiteY4" fmla="*/ 334593 h 351322"/>
                <a:gd name="connsiteX5" fmla="*/ 3295151 w 4114800"/>
                <a:gd name="connsiteY5" fmla="*/ 140220 h 351322"/>
                <a:gd name="connsiteX6" fmla="*/ 4114800 w 4114800"/>
                <a:gd name="connsiteY6" fmla="*/ 0 h 351322"/>
                <a:gd name="connsiteX7" fmla="*/ 4114800 w 4114800"/>
                <a:gd name="connsiteY7" fmla="*/ 0 h 351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14800" h="351322">
                  <a:moveTo>
                    <a:pt x="0" y="0"/>
                  </a:moveTo>
                  <a:cubicBezTo>
                    <a:pt x="13290" y="33670"/>
                    <a:pt x="26581" y="67340"/>
                    <a:pt x="127590" y="106326"/>
                  </a:cubicBezTo>
                  <a:cubicBezTo>
                    <a:pt x="228599" y="145312"/>
                    <a:pt x="382771" y="196702"/>
                    <a:pt x="606055" y="233916"/>
                  </a:cubicBezTo>
                  <a:cubicBezTo>
                    <a:pt x="829339" y="271130"/>
                    <a:pt x="1180243" y="312830"/>
                    <a:pt x="1467293" y="329609"/>
                  </a:cubicBezTo>
                  <a:cubicBezTo>
                    <a:pt x="1754343" y="346388"/>
                    <a:pt x="2023711" y="366158"/>
                    <a:pt x="2328354" y="334593"/>
                  </a:cubicBezTo>
                  <a:cubicBezTo>
                    <a:pt x="2632997" y="303028"/>
                    <a:pt x="2997410" y="195986"/>
                    <a:pt x="3295151" y="140220"/>
                  </a:cubicBezTo>
                  <a:lnTo>
                    <a:pt x="4114800" y="0"/>
                  </a:lnTo>
                  <a:lnTo>
                    <a:pt x="411480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flipV="1">
              <a:off x="2279577" y="2242097"/>
              <a:ext cx="1946711" cy="157453"/>
            </a:xfrm>
            <a:custGeom>
              <a:avLst/>
              <a:gdLst>
                <a:gd name="connsiteX0" fmla="*/ 0 w 4114800"/>
                <a:gd name="connsiteY0" fmla="*/ 0 h 344670"/>
                <a:gd name="connsiteX1" fmla="*/ 127590 w 4114800"/>
                <a:gd name="connsiteY1" fmla="*/ 106326 h 344670"/>
                <a:gd name="connsiteX2" fmla="*/ 606055 w 4114800"/>
                <a:gd name="connsiteY2" fmla="*/ 233916 h 344670"/>
                <a:gd name="connsiteX3" fmla="*/ 1467293 w 4114800"/>
                <a:gd name="connsiteY3" fmla="*/ 329609 h 344670"/>
                <a:gd name="connsiteX4" fmla="*/ 2137144 w 4114800"/>
                <a:gd name="connsiteY4" fmla="*/ 340242 h 344670"/>
                <a:gd name="connsiteX5" fmla="*/ 2892055 w 4114800"/>
                <a:gd name="connsiteY5" fmla="*/ 287079 h 344670"/>
                <a:gd name="connsiteX6" fmla="*/ 4114800 w 4114800"/>
                <a:gd name="connsiteY6" fmla="*/ 0 h 344670"/>
                <a:gd name="connsiteX7" fmla="*/ 4114800 w 4114800"/>
                <a:gd name="connsiteY7" fmla="*/ 0 h 344670"/>
                <a:gd name="connsiteX0" fmla="*/ 0 w 4114800"/>
                <a:gd name="connsiteY0" fmla="*/ 0 h 348233"/>
                <a:gd name="connsiteX1" fmla="*/ 127590 w 4114800"/>
                <a:gd name="connsiteY1" fmla="*/ 106326 h 348233"/>
                <a:gd name="connsiteX2" fmla="*/ 606055 w 4114800"/>
                <a:gd name="connsiteY2" fmla="*/ 233916 h 348233"/>
                <a:gd name="connsiteX3" fmla="*/ 1467293 w 4114800"/>
                <a:gd name="connsiteY3" fmla="*/ 329609 h 348233"/>
                <a:gd name="connsiteX4" fmla="*/ 2137144 w 4114800"/>
                <a:gd name="connsiteY4" fmla="*/ 340242 h 348233"/>
                <a:gd name="connsiteX5" fmla="*/ 3109107 w 4114800"/>
                <a:gd name="connsiteY5" fmla="*/ 238413 h 348233"/>
                <a:gd name="connsiteX6" fmla="*/ 4114800 w 4114800"/>
                <a:gd name="connsiteY6" fmla="*/ 0 h 348233"/>
                <a:gd name="connsiteX7" fmla="*/ 4114800 w 4114800"/>
                <a:gd name="connsiteY7" fmla="*/ 0 h 348233"/>
                <a:gd name="connsiteX0" fmla="*/ 0 w 4114800"/>
                <a:gd name="connsiteY0" fmla="*/ 0 h 348233"/>
                <a:gd name="connsiteX1" fmla="*/ 127590 w 4114800"/>
                <a:gd name="connsiteY1" fmla="*/ 106326 h 348233"/>
                <a:gd name="connsiteX2" fmla="*/ 606055 w 4114800"/>
                <a:gd name="connsiteY2" fmla="*/ 233916 h 348233"/>
                <a:gd name="connsiteX3" fmla="*/ 1369102 w 4114800"/>
                <a:gd name="connsiteY3" fmla="*/ 329609 h 348233"/>
                <a:gd name="connsiteX4" fmla="*/ 2137144 w 4114800"/>
                <a:gd name="connsiteY4" fmla="*/ 340242 h 348233"/>
                <a:gd name="connsiteX5" fmla="*/ 3109107 w 4114800"/>
                <a:gd name="connsiteY5" fmla="*/ 238413 h 348233"/>
                <a:gd name="connsiteX6" fmla="*/ 4114800 w 4114800"/>
                <a:gd name="connsiteY6" fmla="*/ 0 h 348233"/>
                <a:gd name="connsiteX7" fmla="*/ 4114800 w 4114800"/>
                <a:gd name="connsiteY7" fmla="*/ 0 h 348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14800" h="348233">
                  <a:moveTo>
                    <a:pt x="0" y="0"/>
                  </a:moveTo>
                  <a:cubicBezTo>
                    <a:pt x="13290" y="33670"/>
                    <a:pt x="26581" y="67340"/>
                    <a:pt x="127590" y="106326"/>
                  </a:cubicBezTo>
                  <a:cubicBezTo>
                    <a:pt x="228599" y="145312"/>
                    <a:pt x="399136" y="196702"/>
                    <a:pt x="606055" y="233916"/>
                  </a:cubicBezTo>
                  <a:cubicBezTo>
                    <a:pt x="812974" y="271130"/>
                    <a:pt x="1113921" y="311888"/>
                    <a:pt x="1369102" y="329609"/>
                  </a:cubicBezTo>
                  <a:cubicBezTo>
                    <a:pt x="1624283" y="347330"/>
                    <a:pt x="1847143" y="355441"/>
                    <a:pt x="2137144" y="340242"/>
                  </a:cubicBezTo>
                  <a:cubicBezTo>
                    <a:pt x="2427145" y="325043"/>
                    <a:pt x="2779498" y="295120"/>
                    <a:pt x="3109107" y="238413"/>
                  </a:cubicBezTo>
                  <a:cubicBezTo>
                    <a:pt x="3438716" y="181706"/>
                    <a:pt x="4114800" y="0"/>
                    <a:pt x="4114800" y="0"/>
                  </a:cubicBezTo>
                  <a:lnTo>
                    <a:pt x="411480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316024" y="1089950"/>
            <a:ext cx="756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50%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44016" y="2222333"/>
            <a:ext cx="756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30%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76064" y="1780413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Max thickness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88032" y="2932541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Max thickness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440832" y="1161956"/>
            <a:ext cx="2736304" cy="2305982"/>
            <a:chOff x="3203848" y="1412776"/>
            <a:chExt cx="2736304" cy="2305982"/>
          </a:xfrm>
        </p:grpSpPr>
        <p:cxnSp>
          <p:nvCxnSpPr>
            <p:cNvPr id="24" name="Straight Arrow Connector 23"/>
            <p:cNvCxnSpPr/>
            <p:nvPr/>
          </p:nvCxnSpPr>
          <p:spPr>
            <a:xfrm flipV="1">
              <a:off x="3634171" y="1412776"/>
              <a:ext cx="0" cy="230598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3634171" y="3718757"/>
              <a:ext cx="230598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203848" y="1819040"/>
              <a:ext cx="6799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4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C</a:t>
              </a:r>
              <a:r>
                <a:rPr lang="en-NZ" sz="105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L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 flipV="1">
              <a:off x="5364088" y="1920791"/>
              <a:ext cx="1844" cy="179624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34" idx="0"/>
            </p:cNvCxnSpPr>
            <p:nvPr/>
          </p:nvCxnSpPr>
          <p:spPr>
            <a:xfrm flipV="1">
              <a:off x="3635896" y="2306489"/>
              <a:ext cx="1148358" cy="1410544"/>
            </a:xfrm>
            <a:prstGeom prst="line">
              <a:avLst/>
            </a:prstGeom>
            <a:ln w="19050">
              <a:solidFill>
                <a:srgbClr val="145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reeform 33"/>
            <p:cNvSpPr/>
            <p:nvPr/>
          </p:nvSpPr>
          <p:spPr>
            <a:xfrm>
              <a:off x="4784254" y="1844824"/>
              <a:ext cx="1011882" cy="461665"/>
            </a:xfrm>
            <a:custGeom>
              <a:avLst/>
              <a:gdLst>
                <a:gd name="connsiteX0" fmla="*/ 0 w 774700"/>
                <a:gd name="connsiteY0" fmla="*/ 353452 h 353452"/>
                <a:gd name="connsiteX1" fmla="*/ 209550 w 774700"/>
                <a:gd name="connsiteY1" fmla="*/ 118502 h 353452"/>
                <a:gd name="connsiteX2" fmla="*/ 374650 w 774700"/>
                <a:gd name="connsiteY2" fmla="*/ 10552 h 353452"/>
                <a:gd name="connsiteX3" fmla="*/ 501650 w 774700"/>
                <a:gd name="connsiteY3" fmla="*/ 10552 h 353452"/>
                <a:gd name="connsiteX4" fmla="*/ 603250 w 774700"/>
                <a:gd name="connsiteY4" fmla="*/ 67702 h 353452"/>
                <a:gd name="connsiteX5" fmla="*/ 654050 w 774700"/>
                <a:gd name="connsiteY5" fmla="*/ 124852 h 353452"/>
                <a:gd name="connsiteX6" fmla="*/ 774700 w 774700"/>
                <a:gd name="connsiteY6" fmla="*/ 296302 h 35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4700" h="353452">
                  <a:moveTo>
                    <a:pt x="0" y="353452"/>
                  </a:moveTo>
                  <a:cubicBezTo>
                    <a:pt x="73554" y="264552"/>
                    <a:pt x="147108" y="175652"/>
                    <a:pt x="209550" y="118502"/>
                  </a:cubicBezTo>
                  <a:cubicBezTo>
                    <a:pt x="271992" y="61352"/>
                    <a:pt x="325967" y="28544"/>
                    <a:pt x="374650" y="10552"/>
                  </a:cubicBezTo>
                  <a:cubicBezTo>
                    <a:pt x="423333" y="-7440"/>
                    <a:pt x="463550" y="1027"/>
                    <a:pt x="501650" y="10552"/>
                  </a:cubicBezTo>
                  <a:cubicBezTo>
                    <a:pt x="539750" y="20077"/>
                    <a:pt x="577850" y="48652"/>
                    <a:pt x="603250" y="67702"/>
                  </a:cubicBezTo>
                  <a:cubicBezTo>
                    <a:pt x="628650" y="86752"/>
                    <a:pt x="625475" y="86752"/>
                    <a:pt x="654050" y="124852"/>
                  </a:cubicBezTo>
                  <a:cubicBezTo>
                    <a:pt x="682625" y="162952"/>
                    <a:pt x="728662" y="229627"/>
                    <a:pt x="774700" y="296302"/>
                  </a:cubicBezTo>
                </a:path>
              </a:pathLst>
            </a:custGeom>
            <a:noFill/>
            <a:ln w="19050">
              <a:solidFill>
                <a:srgbClr val="1450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37" name="Straight Connector 36"/>
            <p:cNvCxnSpPr>
              <a:endCxn id="39" idx="0"/>
            </p:cNvCxnSpPr>
            <p:nvPr/>
          </p:nvCxnSpPr>
          <p:spPr>
            <a:xfrm flipV="1">
              <a:off x="3995936" y="3026569"/>
              <a:ext cx="572294" cy="69218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reeform 38"/>
            <p:cNvSpPr/>
            <p:nvPr/>
          </p:nvSpPr>
          <p:spPr>
            <a:xfrm>
              <a:off x="4568230" y="2564904"/>
              <a:ext cx="1011882" cy="461665"/>
            </a:xfrm>
            <a:custGeom>
              <a:avLst/>
              <a:gdLst>
                <a:gd name="connsiteX0" fmla="*/ 0 w 774700"/>
                <a:gd name="connsiteY0" fmla="*/ 353452 h 353452"/>
                <a:gd name="connsiteX1" fmla="*/ 209550 w 774700"/>
                <a:gd name="connsiteY1" fmla="*/ 118502 h 353452"/>
                <a:gd name="connsiteX2" fmla="*/ 374650 w 774700"/>
                <a:gd name="connsiteY2" fmla="*/ 10552 h 353452"/>
                <a:gd name="connsiteX3" fmla="*/ 501650 w 774700"/>
                <a:gd name="connsiteY3" fmla="*/ 10552 h 353452"/>
                <a:gd name="connsiteX4" fmla="*/ 603250 w 774700"/>
                <a:gd name="connsiteY4" fmla="*/ 67702 h 353452"/>
                <a:gd name="connsiteX5" fmla="*/ 654050 w 774700"/>
                <a:gd name="connsiteY5" fmla="*/ 124852 h 353452"/>
                <a:gd name="connsiteX6" fmla="*/ 774700 w 774700"/>
                <a:gd name="connsiteY6" fmla="*/ 296302 h 35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4700" h="353452">
                  <a:moveTo>
                    <a:pt x="0" y="353452"/>
                  </a:moveTo>
                  <a:cubicBezTo>
                    <a:pt x="73554" y="264552"/>
                    <a:pt x="147108" y="175652"/>
                    <a:pt x="209550" y="118502"/>
                  </a:cubicBezTo>
                  <a:cubicBezTo>
                    <a:pt x="271992" y="61352"/>
                    <a:pt x="325967" y="28544"/>
                    <a:pt x="374650" y="10552"/>
                  </a:cubicBezTo>
                  <a:cubicBezTo>
                    <a:pt x="423333" y="-7440"/>
                    <a:pt x="463550" y="1027"/>
                    <a:pt x="501650" y="10552"/>
                  </a:cubicBezTo>
                  <a:cubicBezTo>
                    <a:pt x="539750" y="20077"/>
                    <a:pt x="577850" y="48652"/>
                    <a:pt x="603250" y="67702"/>
                  </a:cubicBezTo>
                  <a:cubicBezTo>
                    <a:pt x="628650" y="86752"/>
                    <a:pt x="625475" y="86752"/>
                    <a:pt x="654050" y="124852"/>
                  </a:cubicBezTo>
                  <a:cubicBezTo>
                    <a:pt x="682625" y="162952"/>
                    <a:pt x="728662" y="229627"/>
                    <a:pt x="774700" y="296302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H="1" flipV="1">
              <a:off x="5146220" y="2627039"/>
              <a:ext cx="1844" cy="108999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 rot="18507398">
              <a:off x="4083401" y="2427564"/>
              <a:ext cx="72008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GP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 rot="18587547">
              <a:off x="3969660" y="2635287"/>
              <a:ext cx="13662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Laminar flow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668776" y="3483522"/>
            <a:ext cx="3528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-4</a:t>
            </a:r>
            <a:r>
              <a:rPr lang="en-NZ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</a:t>
            </a:r>
            <a:r>
              <a:rPr lang="en-NZ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0</a:t>
            </a:r>
            <a:r>
              <a:rPr lang="en-NZ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</a:t>
            </a:r>
            <a:r>
              <a:rPr lang="en-NZ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             16</a:t>
            </a:r>
            <a:r>
              <a:rPr lang="en-NZ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</a:t>
            </a:r>
            <a:r>
              <a:rPr lang="en-NZ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AOA</a:t>
            </a:r>
          </a:p>
        </p:txBody>
      </p:sp>
      <p:sp>
        <p:nvSpPr>
          <p:cNvPr id="27" name="Freeform 26"/>
          <p:cNvSpPr/>
          <p:nvPr/>
        </p:nvSpPr>
        <p:spPr>
          <a:xfrm>
            <a:off x="7080096" y="3056628"/>
            <a:ext cx="1944216" cy="337576"/>
          </a:xfrm>
          <a:custGeom>
            <a:avLst/>
            <a:gdLst>
              <a:gd name="connsiteX0" fmla="*/ 5538726 w 5538726"/>
              <a:gd name="connsiteY0" fmla="*/ 1081078 h 1104929"/>
              <a:gd name="connsiteX1" fmla="*/ 1211424 w 5538726"/>
              <a:gd name="connsiteY1" fmla="*/ 1068199 h 1104929"/>
              <a:gd name="connsiteX2" fmla="*/ 26568 w 5538726"/>
              <a:gd name="connsiteY2" fmla="*/ 733348 h 1104929"/>
              <a:gd name="connsiteX3" fmla="*/ 464450 w 5538726"/>
              <a:gd name="connsiteY3" fmla="*/ 282588 h 1104929"/>
              <a:gd name="connsiteX4" fmla="*/ 1353092 w 5538726"/>
              <a:gd name="connsiteY4" fmla="*/ 12131 h 1104929"/>
              <a:gd name="connsiteX5" fmla="*/ 2679616 w 5538726"/>
              <a:gd name="connsiteY5" fmla="*/ 153799 h 1104929"/>
              <a:gd name="connsiteX6" fmla="*/ 5487210 w 5538726"/>
              <a:gd name="connsiteY6" fmla="*/ 1068199 h 110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8726" h="1104929">
                <a:moveTo>
                  <a:pt x="5538726" y="1081078"/>
                </a:moveTo>
                <a:cubicBezTo>
                  <a:pt x="3834421" y="1103616"/>
                  <a:pt x="2130117" y="1126154"/>
                  <a:pt x="1211424" y="1068199"/>
                </a:cubicBezTo>
                <a:cubicBezTo>
                  <a:pt x="292731" y="1010244"/>
                  <a:pt x="151064" y="864283"/>
                  <a:pt x="26568" y="733348"/>
                </a:cubicBezTo>
                <a:cubicBezTo>
                  <a:pt x="-97928" y="602413"/>
                  <a:pt x="243363" y="402791"/>
                  <a:pt x="464450" y="282588"/>
                </a:cubicBezTo>
                <a:cubicBezTo>
                  <a:pt x="685537" y="162385"/>
                  <a:pt x="983898" y="33596"/>
                  <a:pt x="1353092" y="12131"/>
                </a:cubicBezTo>
                <a:cubicBezTo>
                  <a:pt x="1722286" y="-9334"/>
                  <a:pt x="1990596" y="-22212"/>
                  <a:pt x="2679616" y="153799"/>
                </a:cubicBezTo>
                <a:cubicBezTo>
                  <a:pt x="3368636" y="329810"/>
                  <a:pt x="4427923" y="699004"/>
                  <a:pt x="5487210" y="10681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993941" y="1241483"/>
            <a:ext cx="1916582" cy="409651"/>
          </a:xfrm>
          <a:custGeom>
            <a:avLst/>
            <a:gdLst>
              <a:gd name="connsiteX0" fmla="*/ 0 w 1916582"/>
              <a:gd name="connsiteY0" fmla="*/ 343814 h 409651"/>
              <a:gd name="connsiteX1" fmla="*/ 197510 w 1916582"/>
              <a:gd name="connsiteY1" fmla="*/ 190195 h 409651"/>
              <a:gd name="connsiteX2" fmla="*/ 409651 w 1916582"/>
              <a:gd name="connsiteY2" fmla="*/ 80467 h 409651"/>
              <a:gd name="connsiteX3" fmla="*/ 629107 w 1916582"/>
              <a:gd name="connsiteY3" fmla="*/ 21945 h 409651"/>
              <a:gd name="connsiteX4" fmla="*/ 899769 w 1916582"/>
              <a:gd name="connsiteY4" fmla="*/ 0 h 409651"/>
              <a:gd name="connsiteX5" fmla="*/ 1141171 w 1916582"/>
              <a:gd name="connsiteY5" fmla="*/ 21945 h 409651"/>
              <a:gd name="connsiteX6" fmla="*/ 1375257 w 1916582"/>
              <a:gd name="connsiteY6" fmla="*/ 87782 h 409651"/>
              <a:gd name="connsiteX7" fmla="*/ 1631289 w 1916582"/>
              <a:gd name="connsiteY7" fmla="*/ 226771 h 409651"/>
              <a:gd name="connsiteX8" fmla="*/ 1916582 w 1916582"/>
              <a:gd name="connsiteY8" fmla="*/ 409651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6582" h="409651">
                <a:moveTo>
                  <a:pt x="0" y="343814"/>
                </a:moveTo>
                <a:cubicBezTo>
                  <a:pt x="64617" y="288950"/>
                  <a:pt x="129235" y="234086"/>
                  <a:pt x="197510" y="190195"/>
                </a:cubicBezTo>
                <a:cubicBezTo>
                  <a:pt x="265785" y="146304"/>
                  <a:pt x="337718" y="108509"/>
                  <a:pt x="409651" y="80467"/>
                </a:cubicBezTo>
                <a:cubicBezTo>
                  <a:pt x="481584" y="52425"/>
                  <a:pt x="547421" y="35356"/>
                  <a:pt x="629107" y="21945"/>
                </a:cubicBezTo>
                <a:cubicBezTo>
                  <a:pt x="710793" y="8534"/>
                  <a:pt x="814425" y="0"/>
                  <a:pt x="899769" y="0"/>
                </a:cubicBezTo>
                <a:cubicBezTo>
                  <a:pt x="985113" y="0"/>
                  <a:pt x="1061923" y="7315"/>
                  <a:pt x="1141171" y="21945"/>
                </a:cubicBezTo>
                <a:cubicBezTo>
                  <a:pt x="1220419" y="36575"/>
                  <a:pt x="1293571" y="53644"/>
                  <a:pt x="1375257" y="87782"/>
                </a:cubicBezTo>
                <a:cubicBezTo>
                  <a:pt x="1456943" y="121920"/>
                  <a:pt x="1541068" y="173126"/>
                  <a:pt x="1631289" y="226771"/>
                </a:cubicBezTo>
                <a:cubicBezTo>
                  <a:pt x="1721510" y="280416"/>
                  <a:pt x="1819046" y="345033"/>
                  <a:pt x="1916582" y="409651"/>
                </a:cubicBezTo>
              </a:path>
            </a:pathLst>
          </a:custGeom>
          <a:noFill/>
          <a:ln w="19050"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7059778" y="2191303"/>
            <a:ext cx="1770278" cy="1076488"/>
          </a:xfrm>
          <a:custGeom>
            <a:avLst/>
            <a:gdLst>
              <a:gd name="connsiteX0" fmla="*/ 0 w 1770278"/>
              <a:gd name="connsiteY0" fmla="*/ 688783 h 1076488"/>
              <a:gd name="connsiteX1" fmla="*/ 102412 w 1770278"/>
              <a:gd name="connsiteY1" fmla="*/ 359599 h 1076488"/>
              <a:gd name="connsiteX2" fmla="*/ 226771 w 1770278"/>
              <a:gd name="connsiteY2" fmla="*/ 125512 h 1076488"/>
              <a:gd name="connsiteX3" fmla="*/ 343814 w 1770278"/>
              <a:gd name="connsiteY3" fmla="*/ 30415 h 1076488"/>
              <a:gd name="connsiteX4" fmla="*/ 453542 w 1770278"/>
              <a:gd name="connsiteY4" fmla="*/ 1154 h 1076488"/>
              <a:gd name="connsiteX5" fmla="*/ 585216 w 1770278"/>
              <a:gd name="connsiteY5" fmla="*/ 15784 h 1076488"/>
              <a:gd name="connsiteX6" fmla="*/ 746150 w 1770278"/>
              <a:gd name="connsiteY6" fmla="*/ 103567 h 1076488"/>
              <a:gd name="connsiteX7" fmla="*/ 1060704 w 1770278"/>
              <a:gd name="connsiteY7" fmla="*/ 337653 h 1076488"/>
              <a:gd name="connsiteX8" fmla="*/ 1375257 w 1770278"/>
              <a:gd name="connsiteY8" fmla="*/ 644891 h 1076488"/>
              <a:gd name="connsiteX9" fmla="*/ 1770278 w 1770278"/>
              <a:gd name="connsiteY9" fmla="*/ 1076488 h 107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70278" h="1076488">
                <a:moveTo>
                  <a:pt x="0" y="688783"/>
                </a:moveTo>
                <a:cubicBezTo>
                  <a:pt x="32308" y="571130"/>
                  <a:pt x="64617" y="453477"/>
                  <a:pt x="102412" y="359599"/>
                </a:cubicBezTo>
                <a:cubicBezTo>
                  <a:pt x="140207" y="265720"/>
                  <a:pt x="186537" y="180376"/>
                  <a:pt x="226771" y="125512"/>
                </a:cubicBezTo>
                <a:cubicBezTo>
                  <a:pt x="267005" y="70648"/>
                  <a:pt x="306019" y="51141"/>
                  <a:pt x="343814" y="30415"/>
                </a:cubicBezTo>
                <a:cubicBezTo>
                  <a:pt x="381609" y="9689"/>
                  <a:pt x="413308" y="3592"/>
                  <a:pt x="453542" y="1154"/>
                </a:cubicBezTo>
                <a:cubicBezTo>
                  <a:pt x="493776" y="-1284"/>
                  <a:pt x="536448" y="-1285"/>
                  <a:pt x="585216" y="15784"/>
                </a:cubicBezTo>
                <a:cubicBezTo>
                  <a:pt x="633984" y="32853"/>
                  <a:pt x="666902" y="49922"/>
                  <a:pt x="746150" y="103567"/>
                </a:cubicBezTo>
                <a:cubicBezTo>
                  <a:pt x="825398" y="157212"/>
                  <a:pt x="955853" y="247432"/>
                  <a:pt x="1060704" y="337653"/>
                </a:cubicBezTo>
                <a:cubicBezTo>
                  <a:pt x="1165555" y="427874"/>
                  <a:pt x="1256995" y="521752"/>
                  <a:pt x="1375257" y="644891"/>
                </a:cubicBezTo>
                <a:cubicBezTo>
                  <a:pt x="1493519" y="768030"/>
                  <a:pt x="1631898" y="922259"/>
                  <a:pt x="1770278" y="1076488"/>
                </a:cubicBezTo>
              </a:path>
            </a:pathLst>
          </a:custGeom>
          <a:noFill/>
          <a:ln w="19050"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371464" y="2291807"/>
            <a:ext cx="0" cy="729310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7656160" y="2242079"/>
            <a:ext cx="0" cy="720079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7944192" y="2458101"/>
            <a:ext cx="0" cy="585292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8232224" y="2674126"/>
            <a:ext cx="0" cy="432049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8520256" y="2962156"/>
            <a:ext cx="0" cy="229774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7156648" y="2705193"/>
            <a:ext cx="0" cy="432049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7944192" y="1249448"/>
            <a:ext cx="0" cy="344556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8232224" y="1305974"/>
            <a:ext cx="0" cy="292575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8520256" y="1449990"/>
            <a:ext cx="0" cy="220567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7656160" y="1275440"/>
            <a:ext cx="0" cy="349099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7379891" y="1351759"/>
            <a:ext cx="0" cy="292575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7152104" y="1473856"/>
            <a:ext cx="0" cy="192156"/>
          </a:xfrm>
          <a:prstGeom prst="straightConnector1">
            <a:avLst/>
          </a:prstGeom>
          <a:ln w="19050">
            <a:solidFill>
              <a:srgbClr val="1450E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642793" y="1615792"/>
            <a:ext cx="672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LFA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656160" y="3060659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GP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011865" y="1471818"/>
            <a:ext cx="672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LFA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735951" y="2626623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GP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1076119" y="1421728"/>
            <a:ext cx="959987" cy="1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1076119" y="2530111"/>
            <a:ext cx="671955" cy="1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1748072" y="2624580"/>
            <a:ext cx="0" cy="33757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2036104" y="1512704"/>
            <a:ext cx="0" cy="29732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953696" y="4042278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Advantages				</a:t>
            </a:r>
            <a:r>
              <a:rPr lang="en-NZ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Disadvantages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Laminar flow lasts longer		- Sensitive to surface condition</a:t>
            </a:r>
            <a:endParaRPr lang="en-NZ" sz="1100" dirty="0">
              <a:solidFill>
                <a:srgbClr val="00BE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Less skin friction drag at		- Unpredictable stall characteristics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higher speeds				- Higher stall speed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					- Lower C</a:t>
            </a:r>
            <a:r>
              <a:rPr lang="en-NZ" sz="11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maximum</a:t>
            </a:r>
          </a:p>
        </p:txBody>
      </p:sp>
      <p:sp>
        <p:nvSpPr>
          <p:cNvPr id="59" name="TextBox 2"/>
          <p:cNvSpPr txBox="1">
            <a:spLocks noChangeArrowheads="1"/>
          </p:cNvSpPr>
          <p:nvPr/>
        </p:nvSpPr>
        <p:spPr bwMode="auto">
          <a:xfrm>
            <a:off x="1627340" y="519892"/>
            <a:ext cx="65248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NZ" altLang="en-US" sz="1200" i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 LFA is a high speed, low drag aerofoil that is almost symmetrical.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75D787D-3B4D-4AB6-AB00-17D130DB1CE4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LAMINAR FLOW AEROFOIL</a:t>
            </a:r>
          </a:p>
        </p:txBody>
      </p:sp>
    </p:spTree>
    <p:extLst>
      <p:ext uri="{BB962C8B-B14F-4D97-AF65-F5344CB8AC3E}">
        <p14:creationId xmlns:p14="http://schemas.microsoft.com/office/powerpoint/2010/main" val="385848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2"/>
          <p:cNvSpPr txBox="1">
            <a:spLocks noChangeArrowheads="1"/>
          </p:cNvSpPr>
          <p:nvPr/>
        </p:nvSpPr>
        <p:spPr bwMode="auto">
          <a:xfrm>
            <a:off x="1690563" y="509262"/>
            <a:ext cx="65248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NZ" altLang="en-US" sz="1200" i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Flying for range is travelling the greatest distance on a given amount of fuel.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7636150" y="2497239"/>
            <a:ext cx="1100543" cy="619643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817651" y="2780779"/>
            <a:ext cx="1651435" cy="517156"/>
          </a:xfrm>
          <a:prstGeom prst="line">
            <a:avLst/>
          </a:prstGeom>
          <a:ln w="12700">
            <a:solidFill>
              <a:srgbClr val="00B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840332" y="3273147"/>
            <a:ext cx="17565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4</a:t>
            </a:r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</a:t>
            </a:r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AOA</a:t>
            </a:r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   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IAS</a:t>
            </a:r>
          </a:p>
          <a:p>
            <a:r>
              <a:rPr lang="en-NZ" sz="1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Min drag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225365" y="1183408"/>
            <a:ext cx="0" cy="20882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225365" y="3271637"/>
            <a:ext cx="208823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73011" y="1524282"/>
            <a:ext cx="663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Total Drag</a:t>
            </a:r>
            <a:endParaRPr lang="en-NZ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059814" y="2911598"/>
            <a:ext cx="0" cy="35847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50"/>
          <p:cNvSpPr/>
          <p:nvPr/>
        </p:nvSpPr>
        <p:spPr>
          <a:xfrm>
            <a:off x="4483750" y="1764531"/>
            <a:ext cx="1719618" cy="1147069"/>
          </a:xfrm>
          <a:custGeom>
            <a:avLst/>
            <a:gdLst>
              <a:gd name="connsiteX0" fmla="*/ 0 w 1719618"/>
              <a:gd name="connsiteY0" fmla="*/ 852985 h 1147069"/>
              <a:gd name="connsiteX1" fmla="*/ 225188 w 1719618"/>
              <a:gd name="connsiteY1" fmla="*/ 1037230 h 1147069"/>
              <a:gd name="connsiteX2" fmla="*/ 409433 w 1719618"/>
              <a:gd name="connsiteY2" fmla="*/ 1119116 h 1147069"/>
              <a:gd name="connsiteX3" fmla="*/ 545910 w 1719618"/>
              <a:gd name="connsiteY3" fmla="*/ 1146412 h 1147069"/>
              <a:gd name="connsiteX4" fmla="*/ 696036 w 1719618"/>
              <a:gd name="connsiteY4" fmla="*/ 1132764 h 1147069"/>
              <a:gd name="connsiteX5" fmla="*/ 852985 w 1719618"/>
              <a:gd name="connsiteY5" fmla="*/ 1071349 h 1147069"/>
              <a:gd name="connsiteX6" fmla="*/ 1037230 w 1719618"/>
              <a:gd name="connsiteY6" fmla="*/ 948519 h 1147069"/>
              <a:gd name="connsiteX7" fmla="*/ 1276065 w 1719618"/>
              <a:gd name="connsiteY7" fmla="*/ 709683 h 1147069"/>
              <a:gd name="connsiteX8" fmla="*/ 1473958 w 1719618"/>
              <a:gd name="connsiteY8" fmla="*/ 429904 h 1147069"/>
              <a:gd name="connsiteX9" fmla="*/ 1719618 w 1719618"/>
              <a:gd name="connsiteY9" fmla="*/ 0 h 1147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9618" h="1147069">
                <a:moveTo>
                  <a:pt x="0" y="852985"/>
                </a:moveTo>
                <a:cubicBezTo>
                  <a:pt x="78474" y="922930"/>
                  <a:pt x="156949" y="992875"/>
                  <a:pt x="225188" y="1037230"/>
                </a:cubicBezTo>
                <a:cubicBezTo>
                  <a:pt x="293427" y="1081585"/>
                  <a:pt x="355979" y="1100919"/>
                  <a:pt x="409433" y="1119116"/>
                </a:cubicBezTo>
                <a:cubicBezTo>
                  <a:pt x="462887" y="1137313"/>
                  <a:pt x="498143" y="1144137"/>
                  <a:pt x="545910" y="1146412"/>
                </a:cubicBezTo>
                <a:cubicBezTo>
                  <a:pt x="593677" y="1148687"/>
                  <a:pt x="644857" y="1145275"/>
                  <a:pt x="696036" y="1132764"/>
                </a:cubicBezTo>
                <a:cubicBezTo>
                  <a:pt x="747215" y="1120253"/>
                  <a:pt x="796119" y="1102057"/>
                  <a:pt x="852985" y="1071349"/>
                </a:cubicBezTo>
                <a:cubicBezTo>
                  <a:pt x="909851" y="1040642"/>
                  <a:pt x="966717" y="1008797"/>
                  <a:pt x="1037230" y="948519"/>
                </a:cubicBezTo>
                <a:cubicBezTo>
                  <a:pt x="1107743" y="888241"/>
                  <a:pt x="1203277" y="796119"/>
                  <a:pt x="1276065" y="709683"/>
                </a:cubicBezTo>
                <a:cubicBezTo>
                  <a:pt x="1348853" y="623247"/>
                  <a:pt x="1400032" y="548185"/>
                  <a:pt x="1473958" y="429904"/>
                </a:cubicBezTo>
                <a:cubicBezTo>
                  <a:pt x="1547884" y="311623"/>
                  <a:pt x="1633751" y="155811"/>
                  <a:pt x="1719618" y="0"/>
                </a:cubicBezTo>
              </a:path>
            </a:pathLst>
          </a:custGeom>
          <a:noFill/>
          <a:ln w="28575">
            <a:solidFill>
              <a:srgbClr val="1450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4483750" y="1920641"/>
            <a:ext cx="0" cy="70136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16200000">
            <a:off x="4068014" y="2024711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Stall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604988" y="3284391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Best range</a:t>
            </a:r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    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TAS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7100933" y="1192551"/>
            <a:ext cx="0" cy="20882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100935" y="3280780"/>
            <a:ext cx="208823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693829" y="1560450"/>
            <a:ext cx="615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</a:t>
            </a:r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8030213" y="2912131"/>
            <a:ext cx="0" cy="3670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7100934" y="2726203"/>
            <a:ext cx="1368150" cy="554578"/>
          </a:xfrm>
          <a:prstGeom prst="line">
            <a:avLst/>
          </a:prstGeom>
          <a:ln w="1270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61"/>
          <p:cNvSpPr/>
          <p:nvPr/>
        </p:nvSpPr>
        <p:spPr>
          <a:xfrm>
            <a:off x="7398006" y="1912629"/>
            <a:ext cx="1603611" cy="1022494"/>
          </a:xfrm>
          <a:custGeom>
            <a:avLst/>
            <a:gdLst>
              <a:gd name="connsiteX0" fmla="*/ 0 w 1603611"/>
              <a:gd name="connsiteY0" fmla="*/ 716507 h 1022494"/>
              <a:gd name="connsiteX1" fmla="*/ 95534 w 1603611"/>
              <a:gd name="connsiteY1" fmla="*/ 852985 h 1022494"/>
              <a:gd name="connsiteX2" fmla="*/ 177420 w 1603611"/>
              <a:gd name="connsiteY2" fmla="*/ 934872 h 1022494"/>
              <a:gd name="connsiteX3" fmla="*/ 266131 w 1603611"/>
              <a:gd name="connsiteY3" fmla="*/ 989463 h 1022494"/>
              <a:gd name="connsiteX4" fmla="*/ 382137 w 1603611"/>
              <a:gd name="connsiteY4" fmla="*/ 1016758 h 1022494"/>
              <a:gd name="connsiteX5" fmla="*/ 477671 w 1603611"/>
              <a:gd name="connsiteY5" fmla="*/ 1016758 h 1022494"/>
              <a:gd name="connsiteX6" fmla="*/ 648268 w 1603611"/>
              <a:gd name="connsiteY6" fmla="*/ 955343 h 1022494"/>
              <a:gd name="connsiteX7" fmla="*/ 880280 w 1603611"/>
              <a:gd name="connsiteY7" fmla="*/ 812042 h 1022494"/>
              <a:gd name="connsiteX8" fmla="*/ 1091820 w 1603611"/>
              <a:gd name="connsiteY8" fmla="*/ 634621 h 1022494"/>
              <a:gd name="connsiteX9" fmla="*/ 1269241 w 1603611"/>
              <a:gd name="connsiteY9" fmla="*/ 443552 h 1022494"/>
              <a:gd name="connsiteX10" fmla="*/ 1433014 w 1603611"/>
              <a:gd name="connsiteY10" fmla="*/ 245660 h 1022494"/>
              <a:gd name="connsiteX11" fmla="*/ 1603611 w 1603611"/>
              <a:gd name="connsiteY11" fmla="*/ 0 h 102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3611" h="1022494">
                <a:moveTo>
                  <a:pt x="0" y="716507"/>
                </a:moveTo>
                <a:cubicBezTo>
                  <a:pt x="32982" y="766549"/>
                  <a:pt x="65964" y="816591"/>
                  <a:pt x="95534" y="852985"/>
                </a:cubicBezTo>
                <a:cubicBezTo>
                  <a:pt x="125104" y="889379"/>
                  <a:pt x="148987" y="912126"/>
                  <a:pt x="177420" y="934872"/>
                </a:cubicBezTo>
                <a:cubicBezTo>
                  <a:pt x="205853" y="957618"/>
                  <a:pt x="232012" y="975815"/>
                  <a:pt x="266131" y="989463"/>
                </a:cubicBezTo>
                <a:cubicBezTo>
                  <a:pt x="300250" y="1003111"/>
                  <a:pt x="346880" y="1012209"/>
                  <a:pt x="382137" y="1016758"/>
                </a:cubicBezTo>
                <a:cubicBezTo>
                  <a:pt x="417394" y="1021307"/>
                  <a:pt x="433316" y="1026994"/>
                  <a:pt x="477671" y="1016758"/>
                </a:cubicBezTo>
                <a:cubicBezTo>
                  <a:pt x="522026" y="1006522"/>
                  <a:pt x="581167" y="989462"/>
                  <a:pt x="648268" y="955343"/>
                </a:cubicBezTo>
                <a:cubicBezTo>
                  <a:pt x="715369" y="921224"/>
                  <a:pt x="806355" y="865496"/>
                  <a:pt x="880280" y="812042"/>
                </a:cubicBezTo>
                <a:cubicBezTo>
                  <a:pt x="954205" y="758588"/>
                  <a:pt x="1026993" y="696036"/>
                  <a:pt x="1091820" y="634621"/>
                </a:cubicBezTo>
                <a:cubicBezTo>
                  <a:pt x="1156647" y="573206"/>
                  <a:pt x="1212375" y="508379"/>
                  <a:pt x="1269241" y="443552"/>
                </a:cubicBezTo>
                <a:cubicBezTo>
                  <a:pt x="1326107" y="378725"/>
                  <a:pt x="1377286" y="319585"/>
                  <a:pt x="1433014" y="245660"/>
                </a:cubicBezTo>
                <a:cubicBezTo>
                  <a:pt x="1488742" y="171735"/>
                  <a:pt x="1546176" y="85867"/>
                  <a:pt x="1603611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V="1">
            <a:off x="8313536" y="2588825"/>
            <a:ext cx="504056" cy="196861"/>
          </a:xfrm>
          <a:prstGeom prst="line">
            <a:avLst/>
          </a:prstGeom>
          <a:ln w="12700">
            <a:solidFill>
              <a:srgbClr val="1450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100933" y="2912131"/>
            <a:ext cx="92928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48360" y="1047531"/>
            <a:ext cx="313963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Factors affecting range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Fuel   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More fuel = greater range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Speed 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Higher GS = greater range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Drag  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– Less drag = less fuel burn =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  greater range</a:t>
            </a:r>
          </a:p>
          <a:p>
            <a:endParaRPr lang="en-NZ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‘K’</a:t>
            </a:r>
          </a:p>
          <a:p>
            <a:r>
              <a: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 =   F </a:t>
            </a:r>
            <a:r>
              <a: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x</a:t>
            </a:r>
            <a:r>
              <a: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D</a:t>
            </a: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 = 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Fuel onboard</a:t>
            </a:r>
          </a:p>
          <a:p>
            <a:endParaRPr lang="en-NZ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 = 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Drag</a:t>
            </a: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Maximise distance by flying at min drag speed.</a:t>
            </a:r>
          </a:p>
          <a:p>
            <a:endParaRPr lang="en-NZ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P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  <a:r>
              <a: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=  Drag x TAS</a:t>
            </a: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Maximise range by flying at highest TAS vs P</a:t>
            </a:r>
            <a:r>
              <a:rPr lang="en-NZ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ratio.</a:t>
            </a: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378398" y="2287266"/>
            <a:ext cx="360040" cy="26161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1634770" y="2295432"/>
            <a:ext cx="0" cy="23317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1018587" y="2303596"/>
            <a:ext cx="0" cy="23750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673011" y="3989563"/>
            <a:ext cx="576064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Considerations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Weight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Heavier = more power/higher IAS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Engine	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Low RPM &amp; high manifold pressure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	- Mixture as lean as possible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Airframe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Clean     Best L/D ratio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Wind	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Tailwind     Higher GS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Altitude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No effect however best at FTH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	- PR and TAS both increase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 of G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Rearward     Reduces negative lift from tailplane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279058" y="4885212"/>
            <a:ext cx="216024" cy="0"/>
          </a:xfrm>
          <a:prstGeom prst="straightConnector1">
            <a:avLst/>
          </a:prstGeom>
          <a:ln w="19050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489341" y="5064270"/>
            <a:ext cx="216024" cy="0"/>
          </a:xfrm>
          <a:prstGeom prst="straightConnector1">
            <a:avLst/>
          </a:prstGeom>
          <a:ln w="19050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574851" y="5622552"/>
            <a:ext cx="216024" cy="0"/>
          </a:xfrm>
          <a:prstGeom prst="straightConnector1">
            <a:avLst/>
          </a:prstGeom>
          <a:ln w="19050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7368543" y="2652775"/>
            <a:ext cx="1100543" cy="61964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204497" y="2658458"/>
            <a:ext cx="1651435" cy="517156"/>
          </a:xfrm>
          <a:prstGeom prst="line">
            <a:avLst/>
          </a:prstGeom>
          <a:ln w="12700">
            <a:solidFill>
              <a:srgbClr val="00BE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661720" y="2318491"/>
            <a:ext cx="926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Headwind</a:t>
            </a:r>
          </a:p>
          <a:p>
            <a:r>
              <a:rPr lang="en-NZ" sz="8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Nil wind</a:t>
            </a:r>
          </a:p>
          <a:p>
            <a:r>
              <a:rPr lang="en-NZ" sz="8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Tailwind</a:t>
            </a:r>
            <a:endParaRPr lang="en-NZ" sz="900" dirty="0">
              <a:solidFill>
                <a:srgbClr val="00BE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A5A8F1D-85D6-4650-B50B-F2CCFE8D6FAA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FLYING FOR RANGE (PISTON)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9FC3E2E-AD9B-4039-881E-B99B5B639B6B}"/>
              </a:ext>
            </a:extLst>
          </p:cNvPr>
          <p:cNvCxnSpPr/>
          <p:nvPr/>
        </p:nvCxnSpPr>
        <p:spPr>
          <a:xfrm>
            <a:off x="539107" y="4036936"/>
            <a:ext cx="0" cy="23750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3295E64-A19C-40E6-A82F-886951DB4B1D}"/>
              </a:ext>
            </a:extLst>
          </p:cNvPr>
          <p:cNvCxnSpPr/>
          <p:nvPr/>
        </p:nvCxnSpPr>
        <p:spPr>
          <a:xfrm>
            <a:off x="1208955" y="4036936"/>
            <a:ext cx="0" cy="23750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24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4903600" y="3283497"/>
            <a:ext cx="20882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Best range</a:t>
            </a:r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    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IAS</a:t>
            </a:r>
          </a:p>
          <a:p>
            <a:r>
              <a:rPr lang="en-NZ" sz="105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(Nil wind)</a:t>
            </a:r>
            <a:endParaRPr lang="en-NZ" sz="10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4399545" y="1185855"/>
            <a:ext cx="0" cy="20882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399547" y="3274084"/>
            <a:ext cx="208823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5335648" y="2909741"/>
            <a:ext cx="0" cy="3670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4399548" y="2729219"/>
            <a:ext cx="1377323" cy="544866"/>
          </a:xfrm>
          <a:prstGeom prst="line">
            <a:avLst/>
          </a:prstGeom>
          <a:ln w="12700">
            <a:solidFill>
              <a:srgbClr val="145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805736" y="2559230"/>
            <a:ext cx="391458" cy="163655"/>
          </a:xfrm>
          <a:prstGeom prst="line">
            <a:avLst/>
          </a:prstGeom>
          <a:ln w="12700">
            <a:solidFill>
              <a:srgbClr val="1450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4624142" y="1761919"/>
            <a:ext cx="1719618" cy="1147069"/>
          </a:xfrm>
          <a:custGeom>
            <a:avLst/>
            <a:gdLst>
              <a:gd name="connsiteX0" fmla="*/ 0 w 1719618"/>
              <a:gd name="connsiteY0" fmla="*/ 852985 h 1147069"/>
              <a:gd name="connsiteX1" fmla="*/ 225188 w 1719618"/>
              <a:gd name="connsiteY1" fmla="*/ 1037230 h 1147069"/>
              <a:gd name="connsiteX2" fmla="*/ 409433 w 1719618"/>
              <a:gd name="connsiteY2" fmla="*/ 1119116 h 1147069"/>
              <a:gd name="connsiteX3" fmla="*/ 545910 w 1719618"/>
              <a:gd name="connsiteY3" fmla="*/ 1146412 h 1147069"/>
              <a:gd name="connsiteX4" fmla="*/ 696036 w 1719618"/>
              <a:gd name="connsiteY4" fmla="*/ 1132764 h 1147069"/>
              <a:gd name="connsiteX5" fmla="*/ 852985 w 1719618"/>
              <a:gd name="connsiteY5" fmla="*/ 1071349 h 1147069"/>
              <a:gd name="connsiteX6" fmla="*/ 1037230 w 1719618"/>
              <a:gd name="connsiteY6" fmla="*/ 948519 h 1147069"/>
              <a:gd name="connsiteX7" fmla="*/ 1276065 w 1719618"/>
              <a:gd name="connsiteY7" fmla="*/ 709683 h 1147069"/>
              <a:gd name="connsiteX8" fmla="*/ 1473958 w 1719618"/>
              <a:gd name="connsiteY8" fmla="*/ 429904 h 1147069"/>
              <a:gd name="connsiteX9" fmla="*/ 1719618 w 1719618"/>
              <a:gd name="connsiteY9" fmla="*/ 0 h 1147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9618" h="1147069">
                <a:moveTo>
                  <a:pt x="0" y="852985"/>
                </a:moveTo>
                <a:cubicBezTo>
                  <a:pt x="78474" y="922930"/>
                  <a:pt x="156949" y="992875"/>
                  <a:pt x="225188" y="1037230"/>
                </a:cubicBezTo>
                <a:cubicBezTo>
                  <a:pt x="293427" y="1081585"/>
                  <a:pt x="355979" y="1100919"/>
                  <a:pt x="409433" y="1119116"/>
                </a:cubicBezTo>
                <a:cubicBezTo>
                  <a:pt x="462887" y="1137313"/>
                  <a:pt x="498143" y="1144137"/>
                  <a:pt x="545910" y="1146412"/>
                </a:cubicBezTo>
                <a:cubicBezTo>
                  <a:pt x="593677" y="1148687"/>
                  <a:pt x="644857" y="1145275"/>
                  <a:pt x="696036" y="1132764"/>
                </a:cubicBezTo>
                <a:cubicBezTo>
                  <a:pt x="747215" y="1120253"/>
                  <a:pt x="796119" y="1102057"/>
                  <a:pt x="852985" y="1071349"/>
                </a:cubicBezTo>
                <a:cubicBezTo>
                  <a:pt x="909851" y="1040642"/>
                  <a:pt x="966717" y="1008797"/>
                  <a:pt x="1037230" y="948519"/>
                </a:cubicBezTo>
                <a:cubicBezTo>
                  <a:pt x="1107743" y="888241"/>
                  <a:pt x="1203277" y="796119"/>
                  <a:pt x="1276065" y="709683"/>
                </a:cubicBezTo>
                <a:cubicBezTo>
                  <a:pt x="1348853" y="623247"/>
                  <a:pt x="1400032" y="548185"/>
                  <a:pt x="1473958" y="429904"/>
                </a:cubicBezTo>
                <a:cubicBezTo>
                  <a:pt x="1547884" y="311623"/>
                  <a:pt x="1633751" y="155811"/>
                  <a:pt x="1719618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4399545" y="2914046"/>
            <a:ext cx="92928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73011" y="3992306"/>
            <a:ext cx="57606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Considerations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Weight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Heavier = more thrust/higher IAS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Airframe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Clean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Wind	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Tailwind     Higher GS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Altitude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Higher     Constant thrust, higher TAS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 of G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Rearward     Reduces negative lift from tailplane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472127" y="4712335"/>
            <a:ext cx="216024" cy="0"/>
          </a:xfrm>
          <a:prstGeom prst="straightConnector1">
            <a:avLst/>
          </a:prstGeom>
          <a:ln w="19050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348545" y="4895490"/>
            <a:ext cx="216024" cy="0"/>
          </a:xfrm>
          <a:prstGeom prst="straightConnector1">
            <a:avLst/>
          </a:prstGeom>
          <a:ln w="19050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568565" y="5077494"/>
            <a:ext cx="216024" cy="0"/>
          </a:xfrm>
          <a:prstGeom prst="straightConnector1">
            <a:avLst/>
          </a:prstGeom>
          <a:ln w="19050">
            <a:solidFill>
              <a:srgbClr val="00B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2">
            <a:extLst>
              <a:ext uri="{FF2B5EF4-FFF2-40B4-BE49-F238E27FC236}">
                <a16:creationId xmlns:a16="http://schemas.microsoft.com/office/drawing/2014/main" id="{98CC15F1-4936-4BDB-AB0F-51CBD35D2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563" y="509262"/>
            <a:ext cx="65248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NZ" altLang="en-US" sz="1200" i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Flying for range is travelling the greatest distance on a given amount of fuel.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72839DD-3F4A-4CA2-9E23-71F0F904249D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FLYING FOR RANGE (TURBINE)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1EC850-C700-4DF9-8834-97AA0273566A}"/>
              </a:ext>
            </a:extLst>
          </p:cNvPr>
          <p:cNvSpPr txBox="1"/>
          <p:nvPr/>
        </p:nvSpPr>
        <p:spPr>
          <a:xfrm>
            <a:off x="3777839" y="1496159"/>
            <a:ext cx="615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Total Drag / </a:t>
            </a:r>
            <a:r>
              <a: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</a:t>
            </a:r>
            <a:r>
              <a:rPr lang="en-NZ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  <a:endParaRPr lang="en-NZ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AF7F1C6-A789-4EE1-99DA-AC0BA97D04D7}"/>
              </a:ext>
            </a:extLst>
          </p:cNvPr>
          <p:cNvSpPr txBox="1"/>
          <p:nvPr/>
        </p:nvSpPr>
        <p:spPr>
          <a:xfrm>
            <a:off x="348360" y="1047531"/>
            <a:ext cx="3139637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Factors affecting range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Fuel   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More fuel = greater range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Speed 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Higher GS = greater range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Drag  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– Less drag = less fuel burn =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  greater range</a:t>
            </a:r>
          </a:p>
          <a:p>
            <a:endParaRPr lang="en-NZ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‘K’</a:t>
            </a:r>
          </a:p>
          <a:p>
            <a:r>
              <a: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 =   F </a:t>
            </a:r>
            <a:r>
              <a: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x</a:t>
            </a:r>
            <a:r>
              <a: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D</a:t>
            </a: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 = 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Fuel onboard</a:t>
            </a:r>
          </a:p>
          <a:p>
            <a:endParaRPr lang="en-NZ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 = 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Drag</a:t>
            </a: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Maximise distance by flying at min drag vs speed ratio.</a:t>
            </a:r>
          </a:p>
          <a:p>
            <a:endParaRPr lang="en-NZ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Note: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This is different to propeller aircraft since turbofan/jet engines operate better at higher speed.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B2F8437-11D7-493A-BCB7-83D65685B881}"/>
              </a:ext>
            </a:extLst>
          </p:cNvPr>
          <p:cNvSpPr/>
          <p:nvPr/>
        </p:nvSpPr>
        <p:spPr>
          <a:xfrm>
            <a:off x="378398" y="2287266"/>
            <a:ext cx="360040" cy="26161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EAA4E45-12B3-41E1-BFE8-81B2BC90A0CC}"/>
              </a:ext>
            </a:extLst>
          </p:cNvPr>
          <p:cNvCxnSpPr/>
          <p:nvPr/>
        </p:nvCxnSpPr>
        <p:spPr>
          <a:xfrm flipV="1">
            <a:off x="1634770" y="2295432"/>
            <a:ext cx="0" cy="23317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A647B2F-C48C-4A43-B2D2-063D02917D26}"/>
              </a:ext>
            </a:extLst>
          </p:cNvPr>
          <p:cNvCxnSpPr/>
          <p:nvPr/>
        </p:nvCxnSpPr>
        <p:spPr>
          <a:xfrm>
            <a:off x="1018587" y="2303596"/>
            <a:ext cx="0" cy="23750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00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31644" y="1051437"/>
            <a:ext cx="384224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Factors affecting endurance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Fuel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More fuel = longer flight time</a:t>
            </a:r>
            <a:endParaRPr lang="en-NZ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Consumption rate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Less fuel burn = greater endurance</a:t>
            </a:r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NZ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‘K’</a:t>
            </a:r>
          </a:p>
          <a:p>
            <a:r>
              <a: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 =   P </a:t>
            </a:r>
            <a:r>
              <a: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  <a:sym typeface="Symbol"/>
              </a:rPr>
              <a:t>x</a:t>
            </a:r>
            <a:r>
              <a: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T</a:t>
            </a: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 = 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Power</a:t>
            </a:r>
          </a:p>
          <a:p>
            <a:endParaRPr lang="en-NZ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 = 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Time taken</a:t>
            </a: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Minimum power setting = minimum fuel consumption rate.</a:t>
            </a: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Considerations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Engine</a:t>
            </a:r>
            <a:r>
              <a:rPr lang="en-NZ" sz="1200" dirty="0">
                <a:solidFill>
                  <a:srgbClr val="0FD7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RPM, mixture as per flight manual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Airframe</a:t>
            </a:r>
            <a:r>
              <a:rPr lang="en-NZ" sz="1200" dirty="0">
                <a:solidFill>
                  <a:srgbClr val="0FD7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Clean configuration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Altitude</a:t>
            </a:r>
            <a:r>
              <a:rPr lang="en-NZ" sz="1200" dirty="0">
                <a:solidFill>
                  <a:srgbClr val="0FD7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Low as possible 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Weight</a:t>
            </a:r>
            <a:r>
              <a:rPr lang="en-NZ" sz="1200" dirty="0">
                <a:solidFill>
                  <a:srgbClr val="0FD7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Low weight 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Wind</a:t>
            </a:r>
            <a:r>
              <a:rPr lang="en-NZ" sz="1200" dirty="0">
                <a:solidFill>
                  <a:srgbClr val="0FD7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No effect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 of G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- Rearward is better</a:t>
            </a:r>
            <a:endParaRPr lang="en-NZ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665761" y="1051437"/>
            <a:ext cx="3770704" cy="3385227"/>
            <a:chOff x="4689728" y="1319592"/>
            <a:chExt cx="3770704" cy="3385227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5486930" y="1319592"/>
              <a:ext cx="0" cy="297350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486930" y="4293095"/>
              <a:ext cx="297350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932040" y="1843459"/>
              <a:ext cx="8768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P</a:t>
              </a:r>
              <a:r>
                <a:rPr lang="en-NZ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R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6516216" y="3828239"/>
              <a:ext cx="0" cy="464857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reeform 13"/>
            <p:cNvSpPr/>
            <p:nvPr/>
          </p:nvSpPr>
          <p:spPr>
            <a:xfrm>
              <a:off x="5909939" y="2344938"/>
              <a:ext cx="2283436" cy="1455964"/>
            </a:xfrm>
            <a:custGeom>
              <a:avLst/>
              <a:gdLst>
                <a:gd name="connsiteX0" fmla="*/ 0 w 1603611"/>
                <a:gd name="connsiteY0" fmla="*/ 716507 h 1022494"/>
                <a:gd name="connsiteX1" fmla="*/ 95534 w 1603611"/>
                <a:gd name="connsiteY1" fmla="*/ 852985 h 1022494"/>
                <a:gd name="connsiteX2" fmla="*/ 177420 w 1603611"/>
                <a:gd name="connsiteY2" fmla="*/ 934872 h 1022494"/>
                <a:gd name="connsiteX3" fmla="*/ 266131 w 1603611"/>
                <a:gd name="connsiteY3" fmla="*/ 989463 h 1022494"/>
                <a:gd name="connsiteX4" fmla="*/ 382137 w 1603611"/>
                <a:gd name="connsiteY4" fmla="*/ 1016758 h 1022494"/>
                <a:gd name="connsiteX5" fmla="*/ 477671 w 1603611"/>
                <a:gd name="connsiteY5" fmla="*/ 1016758 h 1022494"/>
                <a:gd name="connsiteX6" fmla="*/ 648268 w 1603611"/>
                <a:gd name="connsiteY6" fmla="*/ 955343 h 1022494"/>
                <a:gd name="connsiteX7" fmla="*/ 880280 w 1603611"/>
                <a:gd name="connsiteY7" fmla="*/ 812042 h 1022494"/>
                <a:gd name="connsiteX8" fmla="*/ 1091820 w 1603611"/>
                <a:gd name="connsiteY8" fmla="*/ 634621 h 1022494"/>
                <a:gd name="connsiteX9" fmla="*/ 1269241 w 1603611"/>
                <a:gd name="connsiteY9" fmla="*/ 443552 h 1022494"/>
                <a:gd name="connsiteX10" fmla="*/ 1433014 w 1603611"/>
                <a:gd name="connsiteY10" fmla="*/ 245660 h 1022494"/>
                <a:gd name="connsiteX11" fmla="*/ 1603611 w 1603611"/>
                <a:gd name="connsiteY11" fmla="*/ 0 h 1022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3611" h="1022494">
                  <a:moveTo>
                    <a:pt x="0" y="716507"/>
                  </a:moveTo>
                  <a:cubicBezTo>
                    <a:pt x="32982" y="766549"/>
                    <a:pt x="65964" y="816591"/>
                    <a:pt x="95534" y="852985"/>
                  </a:cubicBezTo>
                  <a:cubicBezTo>
                    <a:pt x="125104" y="889379"/>
                    <a:pt x="148987" y="912126"/>
                    <a:pt x="177420" y="934872"/>
                  </a:cubicBezTo>
                  <a:cubicBezTo>
                    <a:pt x="205853" y="957618"/>
                    <a:pt x="232012" y="975815"/>
                    <a:pt x="266131" y="989463"/>
                  </a:cubicBezTo>
                  <a:cubicBezTo>
                    <a:pt x="300250" y="1003111"/>
                    <a:pt x="346880" y="1012209"/>
                    <a:pt x="382137" y="1016758"/>
                  </a:cubicBezTo>
                  <a:cubicBezTo>
                    <a:pt x="417394" y="1021307"/>
                    <a:pt x="433316" y="1026994"/>
                    <a:pt x="477671" y="1016758"/>
                  </a:cubicBezTo>
                  <a:cubicBezTo>
                    <a:pt x="522026" y="1006522"/>
                    <a:pt x="581167" y="989462"/>
                    <a:pt x="648268" y="955343"/>
                  </a:cubicBezTo>
                  <a:cubicBezTo>
                    <a:pt x="715369" y="921224"/>
                    <a:pt x="806355" y="865496"/>
                    <a:pt x="880280" y="812042"/>
                  </a:cubicBezTo>
                  <a:cubicBezTo>
                    <a:pt x="954205" y="758588"/>
                    <a:pt x="1026993" y="696036"/>
                    <a:pt x="1091820" y="634621"/>
                  </a:cubicBezTo>
                  <a:cubicBezTo>
                    <a:pt x="1156647" y="573206"/>
                    <a:pt x="1212375" y="508379"/>
                    <a:pt x="1269241" y="443552"/>
                  </a:cubicBezTo>
                  <a:cubicBezTo>
                    <a:pt x="1326107" y="378725"/>
                    <a:pt x="1377286" y="319585"/>
                    <a:pt x="1433014" y="245660"/>
                  </a:cubicBezTo>
                  <a:cubicBezTo>
                    <a:pt x="1488742" y="171735"/>
                    <a:pt x="1546176" y="85867"/>
                    <a:pt x="1603611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5486930" y="3828239"/>
              <a:ext cx="1029286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102456" y="4273932"/>
              <a:ext cx="102928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Maximum</a:t>
              </a:r>
            </a:p>
            <a:p>
              <a:r>
                <a:rPr lang="en-NZ" sz="11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endurance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689728" y="3617860"/>
              <a:ext cx="136815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Minimum</a:t>
              </a:r>
            </a:p>
            <a:p>
              <a:r>
                <a:rPr lang="en-NZ" sz="11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power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770677" y="4030590"/>
            <a:ext cx="730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TAS</a:t>
            </a:r>
          </a:p>
        </p:txBody>
      </p:sp>
      <p:sp>
        <p:nvSpPr>
          <p:cNvPr id="26" name="TextBox 2">
            <a:extLst>
              <a:ext uri="{FF2B5EF4-FFF2-40B4-BE49-F238E27FC236}">
                <a16:creationId xmlns:a16="http://schemas.microsoft.com/office/drawing/2014/main" id="{55BA4DED-893A-4F39-A610-70A7A1350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563" y="509262"/>
            <a:ext cx="65248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NZ" altLang="en-US" sz="1200" i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Flying for endurance is flying for the longest possible time on a given amount of fuel.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EEFE4A-A0E5-46E1-86FA-EBE28D92DFDD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FLYING FOR ENDURANCE (PISTON)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875BEDF-18FD-7C00-1425-1E7EAC476DCB}"/>
              </a:ext>
            </a:extLst>
          </p:cNvPr>
          <p:cNvSpPr/>
          <p:nvPr/>
        </p:nvSpPr>
        <p:spPr>
          <a:xfrm>
            <a:off x="561283" y="2287266"/>
            <a:ext cx="360040" cy="26161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B96FFE1-3907-6571-4668-1DF364C629C2}"/>
              </a:ext>
            </a:extLst>
          </p:cNvPr>
          <p:cNvCxnSpPr/>
          <p:nvPr/>
        </p:nvCxnSpPr>
        <p:spPr>
          <a:xfrm flipV="1">
            <a:off x="1817655" y="2295432"/>
            <a:ext cx="0" cy="23317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7F9D9E5-2F76-7C49-9C4A-F958879CD2D5}"/>
              </a:ext>
            </a:extLst>
          </p:cNvPr>
          <p:cNvCxnSpPr/>
          <p:nvPr/>
        </p:nvCxnSpPr>
        <p:spPr>
          <a:xfrm>
            <a:off x="1201472" y="2303596"/>
            <a:ext cx="0" cy="23750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77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31644" y="1054212"/>
            <a:ext cx="367240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Factors affecting endurance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Fuel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More fuel = longer flight time</a:t>
            </a:r>
            <a:endParaRPr lang="en-NZ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Consumption rate</a:t>
            </a:r>
          </a:p>
          <a:p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Less fuel burn = greater endurance</a:t>
            </a: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</a:t>
            </a:r>
            <a:r>
              <a:rPr lang="en-N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Drag = Thrust required</a:t>
            </a:r>
          </a:p>
          <a:p>
            <a:endParaRPr lang="en-NZ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Minimum drag equals minimum thrust required, i.e. minimum fuel consumption rate.</a:t>
            </a: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Note:</a:t>
            </a:r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Turbofan/jet aircraft best endurance is similar speed to propeller aircraft best range.</a:t>
            </a:r>
          </a:p>
          <a:p>
            <a:endParaRPr lang="en-N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400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Considerations</a:t>
            </a:r>
            <a:endParaRPr lang="en-NZ" sz="1200" dirty="0">
              <a:solidFill>
                <a:srgbClr val="145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Airframe</a:t>
            </a:r>
            <a:r>
              <a:rPr lang="en-NZ" sz="1200" dirty="0">
                <a:solidFill>
                  <a:srgbClr val="0FD7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Clean configuration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Altitude</a:t>
            </a:r>
            <a:r>
              <a:rPr lang="en-NZ" sz="1200" dirty="0">
                <a:solidFill>
                  <a:srgbClr val="0FD7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No effect 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Weight</a:t>
            </a:r>
            <a:r>
              <a:rPr lang="en-NZ" sz="1200" dirty="0">
                <a:solidFill>
                  <a:srgbClr val="0FD7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Low weight 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Wind</a:t>
            </a:r>
            <a:r>
              <a:rPr lang="en-NZ" sz="1200" dirty="0">
                <a:solidFill>
                  <a:srgbClr val="0FD7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	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 No effect</a:t>
            </a:r>
          </a:p>
          <a:p>
            <a:r>
              <a:rPr lang="en-N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 of G</a:t>
            </a:r>
            <a:r>
              <a:rPr lang="en-NZ" sz="1200" dirty="0">
                <a:solidFill>
                  <a:srgbClr val="00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	- Rearward is better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4665761" y="1054212"/>
            <a:ext cx="3779848" cy="3412659"/>
            <a:chOff x="4680584" y="1319592"/>
            <a:chExt cx="3779848" cy="3412659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5486930" y="1319592"/>
              <a:ext cx="0" cy="297350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486930" y="4293095"/>
              <a:ext cx="297350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811538" y="1864724"/>
              <a:ext cx="668418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Total Drag / </a:t>
              </a:r>
              <a:r>
                <a:rPr lang="en-NZ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T</a:t>
              </a:r>
              <a:r>
                <a:rPr lang="en-NZ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R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6588224" y="3828239"/>
              <a:ext cx="0" cy="464857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508104" y="3828239"/>
              <a:ext cx="1029286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175608" y="4301364"/>
              <a:ext cx="136815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Maximum</a:t>
              </a:r>
            </a:p>
            <a:p>
              <a:r>
                <a:rPr lang="en-NZ" sz="11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endurance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680584" y="3608716"/>
              <a:ext cx="136815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Minimum</a:t>
              </a:r>
            </a:p>
            <a:p>
              <a:r>
                <a:rPr lang="en-NZ" sz="1100" dirty="0">
                  <a:solidFill>
                    <a:srgbClr val="1450E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V Boli" panose="02000500030200090000" pitchFamily="2" charset="0"/>
                  <a:cs typeface="MV Boli" panose="02000500030200090000" pitchFamily="2" charset="0"/>
                </a:rPr>
                <a:t>thrust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834685" y="4033366"/>
            <a:ext cx="1332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IAS</a:t>
            </a:r>
          </a:p>
        </p:txBody>
      </p:sp>
      <p:sp>
        <p:nvSpPr>
          <p:cNvPr id="22" name="Freeform 21"/>
          <p:cNvSpPr/>
          <p:nvPr/>
        </p:nvSpPr>
        <p:spPr>
          <a:xfrm>
            <a:off x="5778871" y="2012968"/>
            <a:ext cx="2309143" cy="1540311"/>
          </a:xfrm>
          <a:custGeom>
            <a:avLst/>
            <a:gdLst>
              <a:gd name="connsiteX0" fmla="*/ 0 w 1719618"/>
              <a:gd name="connsiteY0" fmla="*/ 852985 h 1147069"/>
              <a:gd name="connsiteX1" fmla="*/ 225188 w 1719618"/>
              <a:gd name="connsiteY1" fmla="*/ 1037230 h 1147069"/>
              <a:gd name="connsiteX2" fmla="*/ 409433 w 1719618"/>
              <a:gd name="connsiteY2" fmla="*/ 1119116 h 1147069"/>
              <a:gd name="connsiteX3" fmla="*/ 545910 w 1719618"/>
              <a:gd name="connsiteY3" fmla="*/ 1146412 h 1147069"/>
              <a:gd name="connsiteX4" fmla="*/ 696036 w 1719618"/>
              <a:gd name="connsiteY4" fmla="*/ 1132764 h 1147069"/>
              <a:gd name="connsiteX5" fmla="*/ 852985 w 1719618"/>
              <a:gd name="connsiteY5" fmla="*/ 1071349 h 1147069"/>
              <a:gd name="connsiteX6" fmla="*/ 1037230 w 1719618"/>
              <a:gd name="connsiteY6" fmla="*/ 948519 h 1147069"/>
              <a:gd name="connsiteX7" fmla="*/ 1276065 w 1719618"/>
              <a:gd name="connsiteY7" fmla="*/ 709683 h 1147069"/>
              <a:gd name="connsiteX8" fmla="*/ 1473958 w 1719618"/>
              <a:gd name="connsiteY8" fmla="*/ 429904 h 1147069"/>
              <a:gd name="connsiteX9" fmla="*/ 1719618 w 1719618"/>
              <a:gd name="connsiteY9" fmla="*/ 0 h 1147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9618" h="1147069">
                <a:moveTo>
                  <a:pt x="0" y="852985"/>
                </a:moveTo>
                <a:cubicBezTo>
                  <a:pt x="78474" y="922930"/>
                  <a:pt x="156949" y="992875"/>
                  <a:pt x="225188" y="1037230"/>
                </a:cubicBezTo>
                <a:cubicBezTo>
                  <a:pt x="293427" y="1081585"/>
                  <a:pt x="355979" y="1100919"/>
                  <a:pt x="409433" y="1119116"/>
                </a:cubicBezTo>
                <a:cubicBezTo>
                  <a:pt x="462887" y="1137313"/>
                  <a:pt x="498143" y="1144137"/>
                  <a:pt x="545910" y="1146412"/>
                </a:cubicBezTo>
                <a:cubicBezTo>
                  <a:pt x="593677" y="1148687"/>
                  <a:pt x="644857" y="1145275"/>
                  <a:pt x="696036" y="1132764"/>
                </a:cubicBezTo>
                <a:cubicBezTo>
                  <a:pt x="747215" y="1120253"/>
                  <a:pt x="796119" y="1102057"/>
                  <a:pt x="852985" y="1071349"/>
                </a:cubicBezTo>
                <a:cubicBezTo>
                  <a:pt x="909851" y="1040642"/>
                  <a:pt x="966717" y="1008797"/>
                  <a:pt x="1037230" y="948519"/>
                </a:cubicBezTo>
                <a:cubicBezTo>
                  <a:pt x="1107743" y="888241"/>
                  <a:pt x="1203277" y="796119"/>
                  <a:pt x="1276065" y="709683"/>
                </a:cubicBezTo>
                <a:cubicBezTo>
                  <a:pt x="1348853" y="623247"/>
                  <a:pt x="1400032" y="548185"/>
                  <a:pt x="1473958" y="429904"/>
                </a:cubicBezTo>
                <a:cubicBezTo>
                  <a:pt x="1547884" y="311623"/>
                  <a:pt x="1633751" y="155811"/>
                  <a:pt x="1719618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09C862C6-FFDE-49B0-A8B1-EB072E45D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563" y="509262"/>
            <a:ext cx="65248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NZ" altLang="en-US" sz="1200" i="1" dirty="0">
                <a:solidFill>
                  <a:srgbClr val="145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Flying for endurance is flying for the longest possible time on a given amount of fuel.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7010797-40AD-40DE-9633-6FDB7007F564}"/>
              </a:ext>
            </a:extLst>
          </p:cNvPr>
          <p:cNvSpPr txBox="1"/>
          <p:nvPr/>
        </p:nvSpPr>
        <p:spPr>
          <a:xfrm>
            <a:off x="0" y="827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FLYING FOR ENDURANCE (TURBINE)</a:t>
            </a:r>
          </a:p>
        </p:txBody>
      </p:sp>
    </p:spTree>
    <p:extLst>
      <p:ext uri="{BB962C8B-B14F-4D97-AF65-F5344CB8AC3E}">
        <p14:creationId xmlns:p14="http://schemas.microsoft.com/office/powerpoint/2010/main" val="248056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997</TotalTime>
  <Words>1221</Words>
  <Application>Microsoft Office PowerPoint</Application>
  <PresentationFormat>A4 Paper (210x297 mm)</PresentationFormat>
  <Paragraphs>298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MV Boli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Murray</dc:creator>
  <cp:lastModifiedBy>Jonathan Murray</cp:lastModifiedBy>
  <cp:revision>96</cp:revision>
  <cp:lastPrinted>2022-08-01T23:31:45Z</cp:lastPrinted>
  <dcterms:created xsi:type="dcterms:W3CDTF">2021-06-20T07:34:27Z</dcterms:created>
  <dcterms:modified xsi:type="dcterms:W3CDTF">2022-08-01T23:48:21Z</dcterms:modified>
</cp:coreProperties>
</file>