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50E6"/>
    <a:srgbClr val="00BE28"/>
    <a:srgbClr val="EAEAEA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8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4A284BE-088B-431F-A388-050FE3E7337A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01591102-4D74-4401-9F26-34683DEF1C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999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049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602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833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740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523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778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473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46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529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080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60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51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057A95-71C2-40AB-B6C5-E44F939CB0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5" t="6176" r="3037"/>
          <a:stretch/>
        </p:blipFill>
        <p:spPr>
          <a:xfrm>
            <a:off x="253554" y="-1740"/>
            <a:ext cx="9652446" cy="6859740"/>
          </a:xfrm>
          <a:prstGeom prst="rect">
            <a:avLst/>
          </a:prstGeom>
        </p:spPr>
      </p:pic>
      <p:sp>
        <p:nvSpPr>
          <p:cNvPr id="9" name="Flowchart: Manual Input 8">
            <a:extLst>
              <a:ext uri="{FF2B5EF4-FFF2-40B4-BE49-F238E27FC236}">
                <a16:creationId xmlns:a16="http://schemas.microsoft.com/office/drawing/2014/main" id="{AFD411C3-7340-4075-ADFD-CF54268B8C80}"/>
              </a:ext>
            </a:extLst>
          </p:cNvPr>
          <p:cNvSpPr/>
          <p:nvPr/>
        </p:nvSpPr>
        <p:spPr>
          <a:xfrm rot="5400000" flipH="1">
            <a:off x="-1016726" y="1014987"/>
            <a:ext cx="6858000" cy="4824548"/>
          </a:xfrm>
          <a:prstGeom prst="flowChartManualInpu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Flowchart: Manual Input 13">
            <a:extLst>
              <a:ext uri="{FF2B5EF4-FFF2-40B4-BE49-F238E27FC236}">
                <a16:creationId xmlns:a16="http://schemas.microsoft.com/office/drawing/2014/main" id="{30C682C0-53F4-41EC-B33F-752CCDDD870C}"/>
              </a:ext>
            </a:extLst>
          </p:cNvPr>
          <p:cNvSpPr/>
          <p:nvPr/>
        </p:nvSpPr>
        <p:spPr>
          <a:xfrm rot="5400000" flipH="1">
            <a:off x="-1238794" y="1237053"/>
            <a:ext cx="6858000" cy="4380413"/>
          </a:xfrm>
          <a:prstGeom prst="flowChartManualInp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4B129C80-CD9D-4664-9C44-4F6BC8353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60" y="1280009"/>
            <a:ext cx="38909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Principles of Flight</a:t>
            </a:r>
          </a:p>
          <a:p>
            <a:pPr eaLnBrk="1" hangingPunct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 AERODYNAMICS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BA5287-DB9F-4A21-9F63-A0598326A408}"/>
              </a:ext>
            </a:extLst>
          </p:cNvPr>
          <p:cNvCxnSpPr>
            <a:cxnSpLocks/>
          </p:cNvCxnSpPr>
          <p:nvPr/>
        </p:nvCxnSpPr>
        <p:spPr>
          <a:xfrm>
            <a:off x="334356" y="2450715"/>
            <a:ext cx="337026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Text, logo&#10;&#10;Description automatically generated">
            <a:extLst>
              <a:ext uri="{FF2B5EF4-FFF2-40B4-BE49-F238E27FC236}">
                <a16:creationId xmlns:a16="http://schemas.microsoft.com/office/drawing/2014/main" id="{66BF911E-6FB8-4E99-9355-DB49EBA2D6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91" y="211436"/>
            <a:ext cx="2161669" cy="791598"/>
          </a:xfrm>
          <a:prstGeom prst="rect">
            <a:avLst/>
          </a:prstGeom>
        </p:spPr>
      </p:pic>
      <p:sp>
        <p:nvSpPr>
          <p:cNvPr id="18" name="Text Box 5">
            <a:extLst>
              <a:ext uri="{FF2B5EF4-FFF2-40B4-BE49-F238E27FC236}">
                <a16:creationId xmlns:a16="http://schemas.microsoft.com/office/drawing/2014/main" id="{A08D161D-DD15-4D51-8B59-768D77EB0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829" y="6315164"/>
            <a:ext cx="30733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Content copyrighted by Sunair Aviation Ltd.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9E44BBAA-6B03-4EEE-A61D-115474685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47" y="2800839"/>
            <a:ext cx="389095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The following content is in A4 size enabling the content to be printed easily.</a:t>
            </a:r>
          </a:p>
        </p:txBody>
      </p:sp>
    </p:spTree>
    <p:extLst>
      <p:ext uri="{BB962C8B-B14F-4D97-AF65-F5344CB8AC3E}">
        <p14:creationId xmlns:p14="http://schemas.microsoft.com/office/powerpoint/2010/main" val="8402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8FB3A72-A19D-4356-A9AC-8364D896EAB0}"/>
              </a:ext>
            </a:extLst>
          </p:cNvPr>
          <p:cNvGrpSpPr/>
          <p:nvPr/>
        </p:nvGrpSpPr>
        <p:grpSpPr>
          <a:xfrm>
            <a:off x="861903" y="2449256"/>
            <a:ext cx="1882727" cy="444894"/>
            <a:chOff x="1187624" y="2355328"/>
            <a:chExt cx="1901194" cy="449258"/>
          </a:xfrm>
          <a:noFill/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AC328A2-7CBB-4C41-9B78-7E4F47E3D495}"/>
                </a:ext>
              </a:extLst>
            </p:cNvPr>
            <p:cNvSpPr/>
            <p:nvPr/>
          </p:nvSpPr>
          <p:spPr>
            <a:xfrm>
              <a:off x="1187624" y="2355328"/>
              <a:ext cx="1240993" cy="283082"/>
            </a:xfrm>
            <a:custGeom>
              <a:avLst/>
              <a:gdLst>
                <a:gd name="connsiteX0" fmla="*/ 1087789 w 1240993"/>
                <a:gd name="connsiteY0" fmla="*/ 266852 h 283082"/>
                <a:gd name="connsiteX1" fmla="*/ 240064 w 1240993"/>
                <a:gd name="connsiteY1" fmla="*/ 266852 h 283082"/>
                <a:gd name="connsiteX2" fmla="*/ 11464 w 1240993"/>
                <a:gd name="connsiteY2" fmla="*/ 200177 h 283082"/>
                <a:gd name="connsiteX3" fmla="*/ 49564 w 1240993"/>
                <a:gd name="connsiteY3" fmla="*/ 123977 h 283082"/>
                <a:gd name="connsiteX4" fmla="*/ 182914 w 1240993"/>
                <a:gd name="connsiteY4" fmla="*/ 57302 h 283082"/>
                <a:gd name="connsiteX5" fmla="*/ 354364 w 1240993"/>
                <a:gd name="connsiteY5" fmla="*/ 19202 h 283082"/>
                <a:gd name="connsiteX6" fmla="*/ 621064 w 1240993"/>
                <a:gd name="connsiteY6" fmla="*/ 152 h 283082"/>
                <a:gd name="connsiteX7" fmla="*/ 954439 w 1240993"/>
                <a:gd name="connsiteY7" fmla="*/ 28727 h 283082"/>
                <a:gd name="connsiteX8" fmla="*/ 1230664 w 1240993"/>
                <a:gd name="connsiteY8" fmla="*/ 85877 h 283082"/>
                <a:gd name="connsiteX9" fmla="*/ 1087789 w 1240993"/>
                <a:gd name="connsiteY9" fmla="*/ 266852 h 28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0993" h="283082">
                  <a:moveTo>
                    <a:pt x="1087789" y="266852"/>
                  </a:moveTo>
                  <a:cubicBezTo>
                    <a:pt x="922689" y="297014"/>
                    <a:pt x="419451" y="277964"/>
                    <a:pt x="240064" y="266852"/>
                  </a:cubicBezTo>
                  <a:cubicBezTo>
                    <a:pt x="60677" y="255740"/>
                    <a:pt x="43214" y="223989"/>
                    <a:pt x="11464" y="200177"/>
                  </a:cubicBezTo>
                  <a:cubicBezTo>
                    <a:pt x="-20286" y="176365"/>
                    <a:pt x="20989" y="147789"/>
                    <a:pt x="49564" y="123977"/>
                  </a:cubicBezTo>
                  <a:cubicBezTo>
                    <a:pt x="78139" y="100165"/>
                    <a:pt x="132114" y="74764"/>
                    <a:pt x="182914" y="57302"/>
                  </a:cubicBezTo>
                  <a:cubicBezTo>
                    <a:pt x="233714" y="39840"/>
                    <a:pt x="281339" y="28727"/>
                    <a:pt x="354364" y="19202"/>
                  </a:cubicBezTo>
                  <a:cubicBezTo>
                    <a:pt x="427389" y="9677"/>
                    <a:pt x="521052" y="-1435"/>
                    <a:pt x="621064" y="152"/>
                  </a:cubicBezTo>
                  <a:cubicBezTo>
                    <a:pt x="721076" y="1739"/>
                    <a:pt x="852839" y="14440"/>
                    <a:pt x="954439" y="28727"/>
                  </a:cubicBezTo>
                  <a:cubicBezTo>
                    <a:pt x="1056039" y="43014"/>
                    <a:pt x="1208439" y="49365"/>
                    <a:pt x="1230664" y="85877"/>
                  </a:cubicBezTo>
                  <a:cubicBezTo>
                    <a:pt x="1252889" y="122389"/>
                    <a:pt x="1252889" y="236690"/>
                    <a:pt x="1087789" y="266852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A93DDDCE-5E57-40F7-B021-B3DB0F94E1BE}"/>
                </a:ext>
              </a:extLst>
            </p:cNvPr>
            <p:cNvSpPr/>
            <p:nvPr/>
          </p:nvSpPr>
          <p:spPr>
            <a:xfrm rot="7070474">
              <a:off x="2621800" y="2337567"/>
              <a:ext cx="200380" cy="733657"/>
            </a:xfrm>
            <a:prstGeom prst="triangle">
              <a:avLst/>
            </a:prstGeom>
            <a:grp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96289FF-356F-41A3-9015-8A4961D76C85}"/>
              </a:ext>
            </a:extLst>
          </p:cNvPr>
          <p:cNvGrpSpPr/>
          <p:nvPr/>
        </p:nvGrpSpPr>
        <p:grpSpPr>
          <a:xfrm>
            <a:off x="861903" y="5056734"/>
            <a:ext cx="1887015" cy="306853"/>
            <a:chOff x="1175939" y="4904933"/>
            <a:chExt cx="1967862" cy="320000"/>
          </a:xfrm>
          <a:noFill/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CF5FC45-F169-42DD-ADCF-9F1A95386E52}"/>
                </a:ext>
              </a:extLst>
            </p:cNvPr>
            <p:cNvSpPr/>
            <p:nvPr/>
          </p:nvSpPr>
          <p:spPr>
            <a:xfrm>
              <a:off x="1175939" y="4941851"/>
              <a:ext cx="1240993" cy="283082"/>
            </a:xfrm>
            <a:custGeom>
              <a:avLst/>
              <a:gdLst>
                <a:gd name="connsiteX0" fmla="*/ 1087789 w 1240993"/>
                <a:gd name="connsiteY0" fmla="*/ 266852 h 283082"/>
                <a:gd name="connsiteX1" fmla="*/ 240064 w 1240993"/>
                <a:gd name="connsiteY1" fmla="*/ 266852 h 283082"/>
                <a:gd name="connsiteX2" fmla="*/ 11464 w 1240993"/>
                <a:gd name="connsiteY2" fmla="*/ 200177 h 283082"/>
                <a:gd name="connsiteX3" fmla="*/ 49564 w 1240993"/>
                <a:gd name="connsiteY3" fmla="*/ 123977 h 283082"/>
                <a:gd name="connsiteX4" fmla="*/ 182914 w 1240993"/>
                <a:gd name="connsiteY4" fmla="*/ 57302 h 283082"/>
                <a:gd name="connsiteX5" fmla="*/ 354364 w 1240993"/>
                <a:gd name="connsiteY5" fmla="*/ 19202 h 283082"/>
                <a:gd name="connsiteX6" fmla="*/ 621064 w 1240993"/>
                <a:gd name="connsiteY6" fmla="*/ 152 h 283082"/>
                <a:gd name="connsiteX7" fmla="*/ 954439 w 1240993"/>
                <a:gd name="connsiteY7" fmla="*/ 28727 h 283082"/>
                <a:gd name="connsiteX8" fmla="*/ 1230664 w 1240993"/>
                <a:gd name="connsiteY8" fmla="*/ 85877 h 283082"/>
                <a:gd name="connsiteX9" fmla="*/ 1087789 w 1240993"/>
                <a:gd name="connsiteY9" fmla="*/ 266852 h 28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0993" h="283082">
                  <a:moveTo>
                    <a:pt x="1087789" y="266852"/>
                  </a:moveTo>
                  <a:cubicBezTo>
                    <a:pt x="922689" y="297014"/>
                    <a:pt x="419451" y="277964"/>
                    <a:pt x="240064" y="266852"/>
                  </a:cubicBezTo>
                  <a:cubicBezTo>
                    <a:pt x="60677" y="255740"/>
                    <a:pt x="43214" y="223989"/>
                    <a:pt x="11464" y="200177"/>
                  </a:cubicBezTo>
                  <a:cubicBezTo>
                    <a:pt x="-20286" y="176365"/>
                    <a:pt x="20989" y="147789"/>
                    <a:pt x="49564" y="123977"/>
                  </a:cubicBezTo>
                  <a:cubicBezTo>
                    <a:pt x="78139" y="100165"/>
                    <a:pt x="132114" y="74764"/>
                    <a:pt x="182914" y="57302"/>
                  </a:cubicBezTo>
                  <a:cubicBezTo>
                    <a:pt x="233714" y="39840"/>
                    <a:pt x="281339" y="28727"/>
                    <a:pt x="354364" y="19202"/>
                  </a:cubicBezTo>
                  <a:cubicBezTo>
                    <a:pt x="427389" y="9677"/>
                    <a:pt x="521052" y="-1435"/>
                    <a:pt x="621064" y="152"/>
                  </a:cubicBezTo>
                  <a:cubicBezTo>
                    <a:pt x="721076" y="1739"/>
                    <a:pt x="852839" y="14440"/>
                    <a:pt x="954439" y="28727"/>
                  </a:cubicBezTo>
                  <a:cubicBezTo>
                    <a:pt x="1056039" y="43014"/>
                    <a:pt x="1208439" y="49365"/>
                    <a:pt x="1230664" y="85877"/>
                  </a:cubicBezTo>
                  <a:cubicBezTo>
                    <a:pt x="1252889" y="122389"/>
                    <a:pt x="1252889" y="236690"/>
                    <a:pt x="1087789" y="266852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2EA939F-2374-40EE-9A4E-1CB398613739}"/>
                </a:ext>
              </a:extLst>
            </p:cNvPr>
            <p:cNvSpPr/>
            <p:nvPr/>
          </p:nvSpPr>
          <p:spPr>
            <a:xfrm rot="4334186">
              <a:off x="2676783" y="4638294"/>
              <a:ext cx="200380" cy="733657"/>
            </a:xfrm>
            <a:prstGeom prst="triangle">
              <a:avLst/>
            </a:prstGeom>
            <a:grp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014405-406F-4FA7-B68C-0C0B1DBCB92C}"/>
              </a:ext>
            </a:extLst>
          </p:cNvPr>
          <p:cNvGrpSpPr/>
          <p:nvPr/>
        </p:nvGrpSpPr>
        <p:grpSpPr>
          <a:xfrm>
            <a:off x="861899" y="1239246"/>
            <a:ext cx="1929552" cy="332897"/>
            <a:chOff x="1175939" y="4941851"/>
            <a:chExt cx="1954616" cy="337221"/>
          </a:xfrm>
          <a:noFill/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1B7CCC2-A309-43D4-8A29-E1179827724F}"/>
                </a:ext>
              </a:extLst>
            </p:cNvPr>
            <p:cNvSpPr/>
            <p:nvPr/>
          </p:nvSpPr>
          <p:spPr>
            <a:xfrm>
              <a:off x="1175939" y="4941851"/>
              <a:ext cx="1240993" cy="283082"/>
            </a:xfrm>
            <a:custGeom>
              <a:avLst/>
              <a:gdLst>
                <a:gd name="connsiteX0" fmla="*/ 1087789 w 1240993"/>
                <a:gd name="connsiteY0" fmla="*/ 266852 h 283082"/>
                <a:gd name="connsiteX1" fmla="*/ 240064 w 1240993"/>
                <a:gd name="connsiteY1" fmla="*/ 266852 h 283082"/>
                <a:gd name="connsiteX2" fmla="*/ 11464 w 1240993"/>
                <a:gd name="connsiteY2" fmla="*/ 200177 h 283082"/>
                <a:gd name="connsiteX3" fmla="*/ 49564 w 1240993"/>
                <a:gd name="connsiteY3" fmla="*/ 123977 h 283082"/>
                <a:gd name="connsiteX4" fmla="*/ 182914 w 1240993"/>
                <a:gd name="connsiteY4" fmla="*/ 57302 h 283082"/>
                <a:gd name="connsiteX5" fmla="*/ 354364 w 1240993"/>
                <a:gd name="connsiteY5" fmla="*/ 19202 h 283082"/>
                <a:gd name="connsiteX6" fmla="*/ 621064 w 1240993"/>
                <a:gd name="connsiteY6" fmla="*/ 152 h 283082"/>
                <a:gd name="connsiteX7" fmla="*/ 954439 w 1240993"/>
                <a:gd name="connsiteY7" fmla="*/ 28727 h 283082"/>
                <a:gd name="connsiteX8" fmla="*/ 1230664 w 1240993"/>
                <a:gd name="connsiteY8" fmla="*/ 85877 h 283082"/>
                <a:gd name="connsiteX9" fmla="*/ 1087789 w 1240993"/>
                <a:gd name="connsiteY9" fmla="*/ 266852 h 28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0993" h="283082">
                  <a:moveTo>
                    <a:pt x="1087789" y="266852"/>
                  </a:moveTo>
                  <a:cubicBezTo>
                    <a:pt x="922689" y="297014"/>
                    <a:pt x="419451" y="277964"/>
                    <a:pt x="240064" y="266852"/>
                  </a:cubicBezTo>
                  <a:cubicBezTo>
                    <a:pt x="60677" y="255740"/>
                    <a:pt x="43214" y="223989"/>
                    <a:pt x="11464" y="200177"/>
                  </a:cubicBezTo>
                  <a:cubicBezTo>
                    <a:pt x="-20286" y="176365"/>
                    <a:pt x="20989" y="147789"/>
                    <a:pt x="49564" y="123977"/>
                  </a:cubicBezTo>
                  <a:cubicBezTo>
                    <a:pt x="78139" y="100165"/>
                    <a:pt x="132114" y="74764"/>
                    <a:pt x="182914" y="57302"/>
                  </a:cubicBezTo>
                  <a:cubicBezTo>
                    <a:pt x="233714" y="39840"/>
                    <a:pt x="281339" y="28727"/>
                    <a:pt x="354364" y="19202"/>
                  </a:cubicBezTo>
                  <a:cubicBezTo>
                    <a:pt x="427389" y="9677"/>
                    <a:pt x="521052" y="-1435"/>
                    <a:pt x="621064" y="152"/>
                  </a:cubicBezTo>
                  <a:cubicBezTo>
                    <a:pt x="721076" y="1739"/>
                    <a:pt x="852839" y="14440"/>
                    <a:pt x="954439" y="28727"/>
                  </a:cubicBezTo>
                  <a:cubicBezTo>
                    <a:pt x="1056039" y="43014"/>
                    <a:pt x="1208439" y="49365"/>
                    <a:pt x="1230664" y="85877"/>
                  </a:cubicBezTo>
                  <a:cubicBezTo>
                    <a:pt x="1252889" y="122389"/>
                    <a:pt x="1252889" y="236690"/>
                    <a:pt x="1087789" y="266852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F311EF5-7473-435D-B87B-87D3764F8E5A}"/>
                </a:ext>
              </a:extLst>
            </p:cNvPr>
            <p:cNvSpPr/>
            <p:nvPr/>
          </p:nvSpPr>
          <p:spPr>
            <a:xfrm rot="5911445">
              <a:off x="2663537" y="4812053"/>
              <a:ext cx="200380" cy="733657"/>
            </a:xfrm>
            <a:prstGeom prst="triangle">
              <a:avLst/>
            </a:prstGeom>
            <a:grp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324C92E1-DC93-47A1-A0B6-18F3442C97BF}"/>
              </a:ext>
            </a:extLst>
          </p:cNvPr>
          <p:cNvSpPr txBox="1"/>
          <p:nvPr/>
        </p:nvSpPr>
        <p:spPr>
          <a:xfrm>
            <a:off x="1919280" y="1704588"/>
            <a:ext cx="1765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Gust makes wing  </a:t>
            </a:r>
          </a:p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flex upward.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230443" y="1392402"/>
            <a:ext cx="126536" cy="123860"/>
            <a:chOff x="7077661" y="2935137"/>
            <a:chExt cx="211867" cy="207387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639D7B99-7CEE-4A87-A5B4-BBCC53F4FCEC}"/>
                </a:ext>
              </a:extLst>
            </p:cNvPr>
            <p:cNvSpPr/>
            <p:nvPr/>
          </p:nvSpPr>
          <p:spPr>
            <a:xfrm>
              <a:off x="7077661" y="2935769"/>
              <a:ext cx="211867" cy="2067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99" name="Freeform 162">
              <a:extLst>
                <a:ext uri="{FF2B5EF4-FFF2-40B4-BE49-F238E27FC236}">
                  <a16:creationId xmlns:a16="http://schemas.microsoft.com/office/drawing/2014/main" id="{E4F81299-620A-4751-8A20-23ED45826F56}"/>
                </a:ext>
              </a:extLst>
            </p:cNvPr>
            <p:cNvSpPr/>
            <p:nvPr/>
          </p:nvSpPr>
          <p:spPr>
            <a:xfrm rot="10800000">
              <a:off x="7178533" y="3027518"/>
              <a:ext cx="107254" cy="103376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00" name="Freeform 161">
              <a:extLst>
                <a:ext uri="{FF2B5EF4-FFF2-40B4-BE49-F238E27FC236}">
                  <a16:creationId xmlns:a16="http://schemas.microsoft.com/office/drawing/2014/main" id="{6C043388-EF2C-48E0-BAE9-53F8477D5BFE}"/>
                </a:ext>
              </a:extLst>
            </p:cNvPr>
            <p:cNvSpPr/>
            <p:nvPr/>
          </p:nvSpPr>
          <p:spPr>
            <a:xfrm>
              <a:off x="7079039" y="2935137"/>
              <a:ext cx="107254" cy="106557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8FB3A72-A19D-4356-A9AC-8364D896EAB0}"/>
              </a:ext>
            </a:extLst>
          </p:cNvPr>
          <p:cNvGrpSpPr/>
          <p:nvPr/>
        </p:nvGrpSpPr>
        <p:grpSpPr>
          <a:xfrm>
            <a:off x="862802" y="3718684"/>
            <a:ext cx="1886112" cy="445694"/>
            <a:chOff x="1187624" y="2355328"/>
            <a:chExt cx="1901194" cy="449258"/>
          </a:xfrm>
          <a:noFill/>
        </p:grpSpPr>
        <p:sp>
          <p:nvSpPr>
            <p:cNvPr id="162" name="Freeform: Shape 9">
              <a:extLst>
                <a:ext uri="{FF2B5EF4-FFF2-40B4-BE49-F238E27FC236}">
                  <a16:creationId xmlns:a16="http://schemas.microsoft.com/office/drawing/2014/main" id="{0AC328A2-7CBB-4C41-9B78-7E4F47E3D495}"/>
                </a:ext>
              </a:extLst>
            </p:cNvPr>
            <p:cNvSpPr/>
            <p:nvPr/>
          </p:nvSpPr>
          <p:spPr>
            <a:xfrm>
              <a:off x="1187624" y="2355328"/>
              <a:ext cx="1240993" cy="283082"/>
            </a:xfrm>
            <a:custGeom>
              <a:avLst/>
              <a:gdLst>
                <a:gd name="connsiteX0" fmla="*/ 1087789 w 1240993"/>
                <a:gd name="connsiteY0" fmla="*/ 266852 h 283082"/>
                <a:gd name="connsiteX1" fmla="*/ 240064 w 1240993"/>
                <a:gd name="connsiteY1" fmla="*/ 266852 h 283082"/>
                <a:gd name="connsiteX2" fmla="*/ 11464 w 1240993"/>
                <a:gd name="connsiteY2" fmla="*/ 200177 h 283082"/>
                <a:gd name="connsiteX3" fmla="*/ 49564 w 1240993"/>
                <a:gd name="connsiteY3" fmla="*/ 123977 h 283082"/>
                <a:gd name="connsiteX4" fmla="*/ 182914 w 1240993"/>
                <a:gd name="connsiteY4" fmla="*/ 57302 h 283082"/>
                <a:gd name="connsiteX5" fmla="*/ 354364 w 1240993"/>
                <a:gd name="connsiteY5" fmla="*/ 19202 h 283082"/>
                <a:gd name="connsiteX6" fmla="*/ 621064 w 1240993"/>
                <a:gd name="connsiteY6" fmla="*/ 152 h 283082"/>
                <a:gd name="connsiteX7" fmla="*/ 954439 w 1240993"/>
                <a:gd name="connsiteY7" fmla="*/ 28727 h 283082"/>
                <a:gd name="connsiteX8" fmla="*/ 1230664 w 1240993"/>
                <a:gd name="connsiteY8" fmla="*/ 85877 h 283082"/>
                <a:gd name="connsiteX9" fmla="*/ 1087789 w 1240993"/>
                <a:gd name="connsiteY9" fmla="*/ 266852 h 28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0993" h="283082">
                  <a:moveTo>
                    <a:pt x="1087789" y="266852"/>
                  </a:moveTo>
                  <a:cubicBezTo>
                    <a:pt x="922689" y="297014"/>
                    <a:pt x="419451" y="277964"/>
                    <a:pt x="240064" y="266852"/>
                  </a:cubicBezTo>
                  <a:cubicBezTo>
                    <a:pt x="60677" y="255740"/>
                    <a:pt x="43214" y="223989"/>
                    <a:pt x="11464" y="200177"/>
                  </a:cubicBezTo>
                  <a:cubicBezTo>
                    <a:pt x="-20286" y="176365"/>
                    <a:pt x="20989" y="147789"/>
                    <a:pt x="49564" y="123977"/>
                  </a:cubicBezTo>
                  <a:cubicBezTo>
                    <a:pt x="78139" y="100165"/>
                    <a:pt x="132114" y="74764"/>
                    <a:pt x="182914" y="57302"/>
                  </a:cubicBezTo>
                  <a:cubicBezTo>
                    <a:pt x="233714" y="39840"/>
                    <a:pt x="281339" y="28727"/>
                    <a:pt x="354364" y="19202"/>
                  </a:cubicBezTo>
                  <a:cubicBezTo>
                    <a:pt x="427389" y="9677"/>
                    <a:pt x="521052" y="-1435"/>
                    <a:pt x="621064" y="152"/>
                  </a:cubicBezTo>
                  <a:cubicBezTo>
                    <a:pt x="721076" y="1739"/>
                    <a:pt x="852839" y="14440"/>
                    <a:pt x="954439" y="28727"/>
                  </a:cubicBezTo>
                  <a:cubicBezTo>
                    <a:pt x="1056039" y="43014"/>
                    <a:pt x="1208439" y="49365"/>
                    <a:pt x="1230664" y="85877"/>
                  </a:cubicBezTo>
                  <a:cubicBezTo>
                    <a:pt x="1252889" y="122389"/>
                    <a:pt x="1252889" y="236690"/>
                    <a:pt x="1087789" y="266852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63" name="Isosceles Triangle 162">
              <a:extLst>
                <a:ext uri="{FF2B5EF4-FFF2-40B4-BE49-F238E27FC236}">
                  <a16:creationId xmlns:a16="http://schemas.microsoft.com/office/drawing/2014/main" id="{A93DDDCE-5E57-40F7-B021-B3DB0F94E1BE}"/>
                </a:ext>
              </a:extLst>
            </p:cNvPr>
            <p:cNvSpPr/>
            <p:nvPr/>
          </p:nvSpPr>
          <p:spPr>
            <a:xfrm rot="7070474">
              <a:off x="2621800" y="2337567"/>
              <a:ext cx="200380" cy="733657"/>
            </a:xfrm>
            <a:prstGeom prst="triangle">
              <a:avLst/>
            </a:prstGeom>
            <a:grp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164" name="TextBox 163">
            <a:extLst>
              <a:ext uri="{FF2B5EF4-FFF2-40B4-BE49-F238E27FC236}">
                <a16:creationId xmlns:a16="http://schemas.microsoft.com/office/drawing/2014/main" id="{324C92E1-DC93-47A1-A0B6-18F3442C97BF}"/>
              </a:ext>
            </a:extLst>
          </p:cNvPr>
          <p:cNvSpPr txBox="1"/>
          <p:nvPr/>
        </p:nvSpPr>
        <p:spPr>
          <a:xfrm>
            <a:off x="1919280" y="3079667"/>
            <a:ext cx="2011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Aileron lags behind  </a:t>
            </a:r>
          </a:p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increasing wing flex.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24C92E1-DC93-47A1-A0B6-18F3442C97BF}"/>
              </a:ext>
            </a:extLst>
          </p:cNvPr>
          <p:cNvSpPr txBox="1"/>
          <p:nvPr/>
        </p:nvSpPr>
        <p:spPr>
          <a:xfrm>
            <a:off x="1919280" y="4172986"/>
            <a:ext cx="23320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Wing reaches elastic limit </a:t>
            </a:r>
          </a:p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and begins to spring back   </a:t>
            </a:r>
          </a:p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down.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24C92E1-DC93-47A1-A0B6-18F3442C97BF}"/>
              </a:ext>
            </a:extLst>
          </p:cNvPr>
          <p:cNvSpPr txBox="1"/>
          <p:nvPr/>
        </p:nvSpPr>
        <p:spPr>
          <a:xfrm>
            <a:off x="728402" y="5559725"/>
            <a:ext cx="33401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Aileron lags behind, increasing downward  </a:t>
            </a:r>
          </a:p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flex which continues to lower elastic limit </a:t>
            </a:r>
          </a:p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and the cycle repeats itself.</a:t>
            </a:r>
          </a:p>
        </p:txBody>
      </p:sp>
      <p:grpSp>
        <p:nvGrpSpPr>
          <p:cNvPr id="193" name="Group 192"/>
          <p:cNvGrpSpPr/>
          <p:nvPr/>
        </p:nvGrpSpPr>
        <p:grpSpPr>
          <a:xfrm>
            <a:off x="2196180" y="2666834"/>
            <a:ext cx="126536" cy="123860"/>
            <a:chOff x="7077661" y="2935137"/>
            <a:chExt cx="211867" cy="207387"/>
          </a:xfrm>
        </p:grpSpPr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639D7B99-7CEE-4A87-A5B4-BBCC53F4FCEC}"/>
                </a:ext>
              </a:extLst>
            </p:cNvPr>
            <p:cNvSpPr/>
            <p:nvPr/>
          </p:nvSpPr>
          <p:spPr>
            <a:xfrm>
              <a:off x="7077661" y="2935769"/>
              <a:ext cx="211867" cy="2067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10" name="Freeform 162">
              <a:extLst>
                <a:ext uri="{FF2B5EF4-FFF2-40B4-BE49-F238E27FC236}">
                  <a16:creationId xmlns:a16="http://schemas.microsoft.com/office/drawing/2014/main" id="{E4F81299-620A-4751-8A20-23ED45826F56}"/>
                </a:ext>
              </a:extLst>
            </p:cNvPr>
            <p:cNvSpPr/>
            <p:nvPr/>
          </p:nvSpPr>
          <p:spPr>
            <a:xfrm rot="10800000">
              <a:off x="7178533" y="3027518"/>
              <a:ext cx="107254" cy="103376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11" name="Freeform 161">
              <a:extLst>
                <a:ext uri="{FF2B5EF4-FFF2-40B4-BE49-F238E27FC236}">
                  <a16:creationId xmlns:a16="http://schemas.microsoft.com/office/drawing/2014/main" id="{6C043388-EF2C-48E0-BAE9-53F8477D5BFE}"/>
                </a:ext>
              </a:extLst>
            </p:cNvPr>
            <p:cNvSpPr/>
            <p:nvPr/>
          </p:nvSpPr>
          <p:spPr>
            <a:xfrm>
              <a:off x="7079039" y="2935137"/>
              <a:ext cx="107254" cy="106557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2198615" y="3933106"/>
            <a:ext cx="126536" cy="123860"/>
            <a:chOff x="7077661" y="2935137"/>
            <a:chExt cx="211867" cy="207387"/>
          </a:xfrm>
        </p:grpSpPr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639D7B99-7CEE-4A87-A5B4-BBCC53F4FCEC}"/>
                </a:ext>
              </a:extLst>
            </p:cNvPr>
            <p:cNvSpPr/>
            <p:nvPr/>
          </p:nvSpPr>
          <p:spPr>
            <a:xfrm>
              <a:off x="7077661" y="2935769"/>
              <a:ext cx="211867" cy="2067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14" name="Freeform 162">
              <a:extLst>
                <a:ext uri="{FF2B5EF4-FFF2-40B4-BE49-F238E27FC236}">
                  <a16:creationId xmlns:a16="http://schemas.microsoft.com/office/drawing/2014/main" id="{E4F81299-620A-4751-8A20-23ED45826F56}"/>
                </a:ext>
              </a:extLst>
            </p:cNvPr>
            <p:cNvSpPr/>
            <p:nvPr/>
          </p:nvSpPr>
          <p:spPr>
            <a:xfrm rot="10800000">
              <a:off x="7178533" y="3027518"/>
              <a:ext cx="107254" cy="103376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15" name="Freeform 161">
              <a:extLst>
                <a:ext uri="{FF2B5EF4-FFF2-40B4-BE49-F238E27FC236}">
                  <a16:creationId xmlns:a16="http://schemas.microsoft.com/office/drawing/2014/main" id="{6C043388-EF2C-48E0-BAE9-53F8477D5BFE}"/>
                </a:ext>
              </a:extLst>
            </p:cNvPr>
            <p:cNvSpPr/>
            <p:nvPr/>
          </p:nvSpPr>
          <p:spPr>
            <a:xfrm>
              <a:off x="7079039" y="2935137"/>
              <a:ext cx="107254" cy="106557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197792" y="5132871"/>
            <a:ext cx="126536" cy="123860"/>
            <a:chOff x="7077661" y="2935137"/>
            <a:chExt cx="211867" cy="207387"/>
          </a:xfrm>
        </p:grpSpPr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639D7B99-7CEE-4A87-A5B4-BBCC53F4FCEC}"/>
                </a:ext>
              </a:extLst>
            </p:cNvPr>
            <p:cNvSpPr/>
            <p:nvPr/>
          </p:nvSpPr>
          <p:spPr>
            <a:xfrm>
              <a:off x="7077661" y="2935769"/>
              <a:ext cx="211867" cy="2067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18" name="Freeform 162">
              <a:extLst>
                <a:ext uri="{FF2B5EF4-FFF2-40B4-BE49-F238E27FC236}">
                  <a16:creationId xmlns:a16="http://schemas.microsoft.com/office/drawing/2014/main" id="{E4F81299-620A-4751-8A20-23ED45826F56}"/>
                </a:ext>
              </a:extLst>
            </p:cNvPr>
            <p:cNvSpPr/>
            <p:nvPr/>
          </p:nvSpPr>
          <p:spPr>
            <a:xfrm rot="10800000">
              <a:off x="7178533" y="3027518"/>
              <a:ext cx="107254" cy="103376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19" name="Freeform 161">
              <a:extLst>
                <a:ext uri="{FF2B5EF4-FFF2-40B4-BE49-F238E27FC236}">
                  <a16:creationId xmlns:a16="http://schemas.microsoft.com/office/drawing/2014/main" id="{6C043388-EF2C-48E0-BAE9-53F8477D5BFE}"/>
                </a:ext>
              </a:extLst>
            </p:cNvPr>
            <p:cNvSpPr/>
            <p:nvPr/>
          </p:nvSpPr>
          <p:spPr>
            <a:xfrm>
              <a:off x="7079039" y="2935137"/>
              <a:ext cx="107254" cy="106557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21" name="Up Arrow 20"/>
          <p:cNvSpPr/>
          <p:nvPr/>
        </p:nvSpPr>
        <p:spPr>
          <a:xfrm>
            <a:off x="1435588" y="1652337"/>
            <a:ext cx="219216" cy="289456"/>
          </a:xfrm>
          <a:prstGeom prst="upArrow">
            <a:avLst>
              <a:gd name="adj1" fmla="val 31042"/>
              <a:gd name="adj2" fmla="val 50000"/>
            </a:avLst>
          </a:pr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0" name="Up Arrow 219"/>
          <p:cNvSpPr/>
          <p:nvPr/>
        </p:nvSpPr>
        <p:spPr>
          <a:xfrm>
            <a:off x="1435588" y="2871367"/>
            <a:ext cx="229506" cy="384103"/>
          </a:xfrm>
          <a:prstGeom prst="upArrow">
            <a:avLst>
              <a:gd name="adj1" fmla="val 31042"/>
              <a:gd name="adj2" fmla="val 50000"/>
            </a:avLst>
          </a:pr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1" name="Up Arrow 220"/>
          <p:cNvSpPr/>
          <p:nvPr/>
        </p:nvSpPr>
        <p:spPr>
          <a:xfrm rot="10800000">
            <a:off x="1446195" y="3471494"/>
            <a:ext cx="218898" cy="190329"/>
          </a:xfrm>
          <a:prstGeom prst="upArrow">
            <a:avLst>
              <a:gd name="adj1" fmla="val 31042"/>
              <a:gd name="adj2" fmla="val 50000"/>
            </a:avLst>
          </a:pr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232458" y="3464130"/>
            <a:ext cx="648072" cy="0"/>
          </a:xfrm>
          <a:prstGeom prst="line">
            <a:avLst/>
          </a:prstGeom>
          <a:ln w="28575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Up Arrow 221"/>
          <p:cNvSpPr/>
          <p:nvPr/>
        </p:nvSpPr>
        <p:spPr>
          <a:xfrm rot="10800000">
            <a:off x="1431552" y="4527551"/>
            <a:ext cx="229506" cy="384103"/>
          </a:xfrm>
          <a:prstGeom prst="upArrow">
            <a:avLst>
              <a:gd name="adj1" fmla="val 31042"/>
              <a:gd name="adj2" fmla="val 50000"/>
            </a:avLst>
          </a:pr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263495" y="4889980"/>
            <a:ext cx="0" cy="2021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256424" y="2854588"/>
            <a:ext cx="0" cy="18485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 flipV="1">
            <a:off x="2263495" y="3602887"/>
            <a:ext cx="0" cy="23779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1232458" y="5487714"/>
            <a:ext cx="648072" cy="0"/>
          </a:xfrm>
          <a:prstGeom prst="line">
            <a:avLst/>
          </a:prstGeom>
          <a:ln w="28575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rot="10800000">
            <a:off x="1408989" y="5089285"/>
            <a:ext cx="272421" cy="362429"/>
          </a:xfrm>
          <a:prstGeom prst="arc">
            <a:avLst>
              <a:gd name="adj1" fmla="val 13368660"/>
              <a:gd name="adj2" fmla="val 0"/>
            </a:avLst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408985" y="5198487"/>
            <a:ext cx="0" cy="72008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056723" y="1384559"/>
            <a:ext cx="45719" cy="45719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6" name="Oval 225"/>
          <p:cNvSpPr/>
          <p:nvPr/>
        </p:nvSpPr>
        <p:spPr>
          <a:xfrm>
            <a:off x="2042699" y="2604828"/>
            <a:ext cx="45719" cy="45719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7" name="Oval 226"/>
          <p:cNvSpPr/>
          <p:nvPr/>
        </p:nvSpPr>
        <p:spPr>
          <a:xfrm>
            <a:off x="2042699" y="3873019"/>
            <a:ext cx="45719" cy="45719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8" name="Oval 227"/>
          <p:cNvSpPr/>
          <p:nvPr/>
        </p:nvSpPr>
        <p:spPr>
          <a:xfrm>
            <a:off x="2033863" y="5221606"/>
            <a:ext cx="45719" cy="45719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24C92E1-DC93-47A1-A0B6-18F3442C97BF}"/>
              </a:ext>
            </a:extLst>
          </p:cNvPr>
          <p:cNvSpPr txBox="1"/>
          <p:nvPr/>
        </p:nvSpPr>
        <p:spPr>
          <a:xfrm>
            <a:off x="1520490" y="921634"/>
            <a:ext cx="9523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Aileron hinge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324C92E1-DC93-47A1-A0B6-18F3442C97BF}"/>
              </a:ext>
            </a:extLst>
          </p:cNvPr>
          <p:cNvSpPr txBox="1"/>
          <p:nvPr/>
        </p:nvSpPr>
        <p:spPr>
          <a:xfrm>
            <a:off x="2412164" y="1073607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G</a:t>
            </a:r>
          </a:p>
        </p:txBody>
      </p:sp>
      <p:cxnSp>
        <p:nvCxnSpPr>
          <p:cNvPr id="231" name="Straight Arrow Connector 230"/>
          <p:cNvCxnSpPr/>
          <p:nvPr/>
        </p:nvCxnSpPr>
        <p:spPr>
          <a:xfrm flipH="1">
            <a:off x="2327910" y="1246604"/>
            <a:ext cx="144015" cy="139490"/>
          </a:xfrm>
          <a:prstGeom prst="straightConnector1">
            <a:avLst/>
          </a:prstGeom>
          <a:ln w="1270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>
            <a:off x="1976720" y="1152575"/>
            <a:ext cx="88834" cy="218306"/>
          </a:xfrm>
          <a:prstGeom prst="straightConnector1">
            <a:avLst/>
          </a:prstGeom>
          <a:ln w="1270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2"/>
          <p:cNvSpPr txBox="1">
            <a:spLocks noChangeArrowheads="1"/>
          </p:cNvSpPr>
          <p:nvPr/>
        </p:nvSpPr>
        <p:spPr bwMode="auto">
          <a:xfrm>
            <a:off x="2593486" y="505663"/>
            <a:ext cx="47295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Flutter is the vibration / oscillation of control surfaces.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324C92E1-DC93-47A1-A0B6-18F3442C97BF}"/>
              </a:ext>
            </a:extLst>
          </p:cNvPr>
          <p:cNvSpPr txBox="1"/>
          <p:nvPr/>
        </p:nvSpPr>
        <p:spPr>
          <a:xfrm>
            <a:off x="4686095" y="1316480"/>
            <a:ext cx="29087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Aileron reversal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Occurs due to the wing twisting 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about its torsional axis.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324C92E1-DC93-47A1-A0B6-18F3442C97BF}"/>
              </a:ext>
            </a:extLst>
          </p:cNvPr>
          <p:cNvSpPr txBox="1"/>
          <p:nvPr/>
        </p:nvSpPr>
        <p:spPr>
          <a:xfrm>
            <a:off x="7315866" y="3101502"/>
            <a:ext cx="1972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Avoided by constructing the wing with sufficient stiffness about its torsional axis.</a:t>
            </a:r>
          </a:p>
        </p:txBody>
      </p:sp>
      <p:grpSp>
        <p:nvGrpSpPr>
          <p:cNvPr id="276" name="Group 275"/>
          <p:cNvGrpSpPr/>
          <p:nvPr/>
        </p:nvGrpSpPr>
        <p:grpSpPr>
          <a:xfrm>
            <a:off x="4470075" y="2220496"/>
            <a:ext cx="2766405" cy="2241419"/>
            <a:chOff x="4427984" y="1812736"/>
            <a:chExt cx="2766405" cy="2241419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324C92E1-DC93-47A1-A0B6-18F3442C97BF}"/>
                </a:ext>
              </a:extLst>
            </p:cNvPr>
            <p:cNvSpPr txBox="1"/>
            <p:nvPr/>
          </p:nvSpPr>
          <p:spPr>
            <a:xfrm>
              <a:off x="4427984" y="3616089"/>
              <a:ext cx="4919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RAF</a:t>
              </a:r>
            </a:p>
          </p:txBody>
        </p:sp>
        <p:sp>
          <p:nvSpPr>
            <p:cNvPr id="79" name="Arc 78"/>
            <p:cNvSpPr/>
            <p:nvPr/>
          </p:nvSpPr>
          <p:spPr>
            <a:xfrm rot="16013891">
              <a:off x="5814149" y="3104489"/>
              <a:ext cx="396044" cy="1450002"/>
            </a:xfrm>
            <a:prstGeom prst="arc">
              <a:avLst>
                <a:gd name="adj1" fmla="val 16055549"/>
                <a:gd name="adj2" fmla="val 0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grpSp>
          <p:nvGrpSpPr>
            <p:cNvPr id="239" name="Group 238"/>
            <p:cNvGrpSpPr/>
            <p:nvPr/>
          </p:nvGrpSpPr>
          <p:grpSpPr>
            <a:xfrm>
              <a:off x="5292080" y="2512974"/>
              <a:ext cx="1888437" cy="416722"/>
              <a:chOff x="5292080" y="2512974"/>
              <a:chExt cx="1888437" cy="416722"/>
            </a:xfrm>
          </p:grpSpPr>
          <p:sp>
            <p:nvSpPr>
              <p:cNvPr id="237" name="Freeform: Shape 9">
                <a:extLst>
                  <a:ext uri="{FF2B5EF4-FFF2-40B4-BE49-F238E27FC236}">
                    <a16:creationId xmlns:a16="http://schemas.microsoft.com/office/drawing/2014/main" id="{0AC328A2-7CBB-4C41-9B78-7E4F47E3D495}"/>
                  </a:ext>
                </a:extLst>
              </p:cNvPr>
              <p:cNvSpPr/>
              <p:nvPr/>
            </p:nvSpPr>
            <p:spPr>
              <a:xfrm>
                <a:off x="5292080" y="2512974"/>
                <a:ext cx="1228939" cy="280332"/>
              </a:xfrm>
              <a:custGeom>
                <a:avLst/>
                <a:gdLst>
                  <a:gd name="connsiteX0" fmla="*/ 1087789 w 1240993"/>
                  <a:gd name="connsiteY0" fmla="*/ 266852 h 283082"/>
                  <a:gd name="connsiteX1" fmla="*/ 240064 w 1240993"/>
                  <a:gd name="connsiteY1" fmla="*/ 266852 h 283082"/>
                  <a:gd name="connsiteX2" fmla="*/ 11464 w 1240993"/>
                  <a:gd name="connsiteY2" fmla="*/ 200177 h 283082"/>
                  <a:gd name="connsiteX3" fmla="*/ 49564 w 1240993"/>
                  <a:gd name="connsiteY3" fmla="*/ 123977 h 283082"/>
                  <a:gd name="connsiteX4" fmla="*/ 182914 w 1240993"/>
                  <a:gd name="connsiteY4" fmla="*/ 57302 h 283082"/>
                  <a:gd name="connsiteX5" fmla="*/ 354364 w 1240993"/>
                  <a:gd name="connsiteY5" fmla="*/ 19202 h 283082"/>
                  <a:gd name="connsiteX6" fmla="*/ 621064 w 1240993"/>
                  <a:gd name="connsiteY6" fmla="*/ 152 h 283082"/>
                  <a:gd name="connsiteX7" fmla="*/ 954439 w 1240993"/>
                  <a:gd name="connsiteY7" fmla="*/ 28727 h 283082"/>
                  <a:gd name="connsiteX8" fmla="*/ 1230664 w 1240993"/>
                  <a:gd name="connsiteY8" fmla="*/ 85877 h 283082"/>
                  <a:gd name="connsiteX9" fmla="*/ 1087789 w 1240993"/>
                  <a:gd name="connsiteY9" fmla="*/ 266852 h 283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40993" h="283082">
                    <a:moveTo>
                      <a:pt x="1087789" y="266852"/>
                    </a:moveTo>
                    <a:cubicBezTo>
                      <a:pt x="922689" y="297014"/>
                      <a:pt x="419451" y="277964"/>
                      <a:pt x="240064" y="266852"/>
                    </a:cubicBezTo>
                    <a:cubicBezTo>
                      <a:pt x="60677" y="255740"/>
                      <a:pt x="43214" y="223989"/>
                      <a:pt x="11464" y="200177"/>
                    </a:cubicBezTo>
                    <a:cubicBezTo>
                      <a:pt x="-20286" y="176365"/>
                      <a:pt x="20989" y="147789"/>
                      <a:pt x="49564" y="123977"/>
                    </a:cubicBezTo>
                    <a:cubicBezTo>
                      <a:pt x="78139" y="100165"/>
                      <a:pt x="132114" y="74764"/>
                      <a:pt x="182914" y="57302"/>
                    </a:cubicBezTo>
                    <a:cubicBezTo>
                      <a:pt x="233714" y="39840"/>
                      <a:pt x="281339" y="28727"/>
                      <a:pt x="354364" y="19202"/>
                    </a:cubicBezTo>
                    <a:cubicBezTo>
                      <a:pt x="427389" y="9677"/>
                      <a:pt x="521052" y="-1435"/>
                      <a:pt x="621064" y="152"/>
                    </a:cubicBezTo>
                    <a:cubicBezTo>
                      <a:pt x="721076" y="1739"/>
                      <a:pt x="852839" y="14440"/>
                      <a:pt x="954439" y="28727"/>
                    </a:cubicBezTo>
                    <a:cubicBezTo>
                      <a:pt x="1056039" y="43014"/>
                      <a:pt x="1208439" y="49365"/>
                      <a:pt x="1230664" y="85877"/>
                    </a:cubicBezTo>
                    <a:cubicBezTo>
                      <a:pt x="1252889" y="122389"/>
                      <a:pt x="1252889" y="236690"/>
                      <a:pt x="1087789" y="266852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238" name="Isosceles Triangle 237">
                <a:extLst>
                  <a:ext uri="{FF2B5EF4-FFF2-40B4-BE49-F238E27FC236}">
                    <a16:creationId xmlns:a16="http://schemas.microsoft.com/office/drawing/2014/main" id="{A93DDDCE-5E57-40F7-B021-B3DB0F94E1BE}"/>
                  </a:ext>
                </a:extLst>
              </p:cNvPr>
              <p:cNvSpPr/>
              <p:nvPr/>
            </p:nvSpPr>
            <p:spPr>
              <a:xfrm rot="6787412">
                <a:off x="6718035" y="2467213"/>
                <a:ext cx="198434" cy="726531"/>
              </a:xfrm>
              <a:prstGeom prst="triangl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</p:grpSp>
        <p:sp>
          <p:nvSpPr>
            <p:cNvPr id="243" name="Oval 242"/>
            <p:cNvSpPr/>
            <p:nvPr/>
          </p:nvSpPr>
          <p:spPr>
            <a:xfrm>
              <a:off x="5794881" y="2630280"/>
              <a:ext cx="48842" cy="4571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44" name="Arc 243"/>
            <p:cNvSpPr/>
            <p:nvPr/>
          </p:nvSpPr>
          <p:spPr>
            <a:xfrm rot="827031">
              <a:off x="4876238" y="2389105"/>
              <a:ext cx="2256974" cy="1584176"/>
            </a:xfrm>
            <a:prstGeom prst="arc">
              <a:avLst>
                <a:gd name="adj1" fmla="val 13130359"/>
                <a:gd name="adj2" fmla="val 16277371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46" name="Straight Arrow Connector 245"/>
            <p:cNvCxnSpPr/>
            <p:nvPr/>
          </p:nvCxnSpPr>
          <p:spPr>
            <a:xfrm flipH="1">
              <a:off x="5364088" y="2420888"/>
              <a:ext cx="72008" cy="3589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/>
            <p:nvPr/>
          </p:nvCxnSpPr>
          <p:spPr>
            <a:xfrm flipV="1">
              <a:off x="6804248" y="2286053"/>
              <a:ext cx="0" cy="367086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/>
            <p:nvPr/>
          </p:nvCxnSpPr>
          <p:spPr>
            <a:xfrm flipH="1">
              <a:off x="5827665" y="2060848"/>
              <a:ext cx="112487" cy="557230"/>
            </a:xfrm>
            <a:prstGeom prst="straightConnector1">
              <a:avLst/>
            </a:prstGeom>
            <a:ln w="9525">
              <a:solidFill>
                <a:srgbClr val="00BE2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324C92E1-DC93-47A1-A0B6-18F3442C97BF}"/>
                </a:ext>
              </a:extLst>
            </p:cNvPr>
            <p:cNvSpPr txBox="1"/>
            <p:nvPr/>
          </p:nvSpPr>
          <p:spPr>
            <a:xfrm>
              <a:off x="5462163" y="1812736"/>
              <a:ext cx="106556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Torsional axis</a:t>
              </a:r>
            </a:p>
          </p:txBody>
        </p:sp>
        <p:cxnSp>
          <p:nvCxnSpPr>
            <p:cNvPr id="260" name="Straight Arrow Connector 259"/>
            <p:cNvCxnSpPr/>
            <p:nvPr/>
          </p:nvCxnSpPr>
          <p:spPr>
            <a:xfrm>
              <a:off x="5794881" y="3036479"/>
              <a:ext cx="0" cy="536537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74"/>
            <p:cNvGrpSpPr/>
            <p:nvPr/>
          </p:nvGrpSpPr>
          <p:grpSpPr>
            <a:xfrm rot="21440366">
              <a:off x="5286032" y="3642936"/>
              <a:ext cx="1908357" cy="411219"/>
              <a:chOff x="5305856" y="3624696"/>
              <a:chExt cx="1908357" cy="411219"/>
            </a:xfrm>
          </p:grpSpPr>
          <p:sp>
            <p:nvSpPr>
              <p:cNvPr id="262" name="Isosceles Triangle 261">
                <a:extLst>
                  <a:ext uri="{FF2B5EF4-FFF2-40B4-BE49-F238E27FC236}">
                    <a16:creationId xmlns:a16="http://schemas.microsoft.com/office/drawing/2014/main" id="{A93DDDCE-5E57-40F7-B021-B3DB0F94E1BE}"/>
                  </a:ext>
                </a:extLst>
              </p:cNvPr>
              <p:cNvSpPr/>
              <p:nvPr/>
            </p:nvSpPr>
            <p:spPr>
              <a:xfrm rot="6811061">
                <a:off x="6751731" y="3573432"/>
                <a:ext cx="198434" cy="726531"/>
              </a:xfrm>
              <a:prstGeom prst="triangle">
                <a:avLst/>
              </a:prstGeom>
              <a:noFill/>
              <a:ln w="9525"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241" name="Freeform: Shape 9">
                <a:extLst>
                  <a:ext uri="{FF2B5EF4-FFF2-40B4-BE49-F238E27FC236}">
                    <a16:creationId xmlns:a16="http://schemas.microsoft.com/office/drawing/2014/main" id="{0AC328A2-7CBB-4C41-9B78-7E4F47E3D495}"/>
                  </a:ext>
                </a:extLst>
              </p:cNvPr>
              <p:cNvSpPr/>
              <p:nvPr/>
            </p:nvSpPr>
            <p:spPr>
              <a:xfrm rot="21103507">
                <a:off x="5305856" y="3624696"/>
                <a:ext cx="1228939" cy="280332"/>
              </a:xfrm>
              <a:custGeom>
                <a:avLst/>
                <a:gdLst>
                  <a:gd name="connsiteX0" fmla="*/ 1087789 w 1240993"/>
                  <a:gd name="connsiteY0" fmla="*/ 266852 h 283082"/>
                  <a:gd name="connsiteX1" fmla="*/ 240064 w 1240993"/>
                  <a:gd name="connsiteY1" fmla="*/ 266852 h 283082"/>
                  <a:gd name="connsiteX2" fmla="*/ 11464 w 1240993"/>
                  <a:gd name="connsiteY2" fmla="*/ 200177 h 283082"/>
                  <a:gd name="connsiteX3" fmla="*/ 49564 w 1240993"/>
                  <a:gd name="connsiteY3" fmla="*/ 123977 h 283082"/>
                  <a:gd name="connsiteX4" fmla="*/ 182914 w 1240993"/>
                  <a:gd name="connsiteY4" fmla="*/ 57302 h 283082"/>
                  <a:gd name="connsiteX5" fmla="*/ 354364 w 1240993"/>
                  <a:gd name="connsiteY5" fmla="*/ 19202 h 283082"/>
                  <a:gd name="connsiteX6" fmla="*/ 621064 w 1240993"/>
                  <a:gd name="connsiteY6" fmla="*/ 152 h 283082"/>
                  <a:gd name="connsiteX7" fmla="*/ 954439 w 1240993"/>
                  <a:gd name="connsiteY7" fmla="*/ 28727 h 283082"/>
                  <a:gd name="connsiteX8" fmla="*/ 1230664 w 1240993"/>
                  <a:gd name="connsiteY8" fmla="*/ 85877 h 283082"/>
                  <a:gd name="connsiteX9" fmla="*/ 1087789 w 1240993"/>
                  <a:gd name="connsiteY9" fmla="*/ 266852 h 283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40993" h="283082">
                    <a:moveTo>
                      <a:pt x="1087789" y="266852"/>
                    </a:moveTo>
                    <a:cubicBezTo>
                      <a:pt x="922689" y="297014"/>
                      <a:pt x="419451" y="277964"/>
                      <a:pt x="240064" y="266852"/>
                    </a:cubicBezTo>
                    <a:cubicBezTo>
                      <a:pt x="60677" y="255740"/>
                      <a:pt x="43214" y="223989"/>
                      <a:pt x="11464" y="200177"/>
                    </a:cubicBezTo>
                    <a:cubicBezTo>
                      <a:pt x="-20286" y="176365"/>
                      <a:pt x="20989" y="147789"/>
                      <a:pt x="49564" y="123977"/>
                    </a:cubicBezTo>
                    <a:cubicBezTo>
                      <a:pt x="78139" y="100165"/>
                      <a:pt x="132114" y="74764"/>
                      <a:pt x="182914" y="57302"/>
                    </a:cubicBezTo>
                    <a:cubicBezTo>
                      <a:pt x="233714" y="39840"/>
                      <a:pt x="281339" y="28727"/>
                      <a:pt x="354364" y="19202"/>
                    </a:cubicBezTo>
                    <a:cubicBezTo>
                      <a:pt x="427389" y="9677"/>
                      <a:pt x="521052" y="-1435"/>
                      <a:pt x="621064" y="152"/>
                    </a:cubicBezTo>
                    <a:cubicBezTo>
                      <a:pt x="721076" y="1739"/>
                      <a:pt x="852839" y="14440"/>
                      <a:pt x="954439" y="28727"/>
                    </a:cubicBezTo>
                    <a:cubicBezTo>
                      <a:pt x="1056039" y="43014"/>
                      <a:pt x="1208439" y="49365"/>
                      <a:pt x="1230664" y="85877"/>
                    </a:cubicBezTo>
                    <a:cubicBezTo>
                      <a:pt x="1252889" y="122389"/>
                      <a:pt x="1252889" y="236690"/>
                      <a:pt x="1087789" y="266852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242" name="Isosceles Triangle 241">
                <a:extLst>
                  <a:ext uri="{FF2B5EF4-FFF2-40B4-BE49-F238E27FC236}">
                    <a16:creationId xmlns:a16="http://schemas.microsoft.com/office/drawing/2014/main" id="{A93DDDCE-5E57-40F7-B021-B3DB0F94E1BE}"/>
                  </a:ext>
                </a:extLst>
              </p:cNvPr>
              <p:cNvSpPr/>
              <p:nvPr/>
            </p:nvSpPr>
            <p:spPr>
              <a:xfrm rot="6290919">
                <a:off x="6747853" y="3446018"/>
                <a:ext cx="198434" cy="726531"/>
              </a:xfrm>
              <a:prstGeom prst="triangl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5796013" y="3767036"/>
                <a:ext cx="48842" cy="457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261" name="Straight Connector 260"/>
              <p:cNvCxnSpPr>
                <a:stCxn id="241" idx="2"/>
                <a:endCxn id="242" idx="0"/>
              </p:cNvCxnSpPr>
              <p:nvPr/>
            </p:nvCxnSpPr>
            <p:spPr>
              <a:xfrm flipV="1">
                <a:off x="5331845" y="3902376"/>
                <a:ext cx="1866360" cy="6749"/>
              </a:xfrm>
              <a:prstGeom prst="line">
                <a:avLst/>
              </a:prstGeom>
              <a:ln w="12700">
                <a:solidFill>
                  <a:srgbClr val="00BE2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>
              <a:stCxn id="262" idx="4"/>
            </p:cNvCxnSpPr>
            <p:nvPr/>
          </p:nvCxnSpPr>
          <p:spPr>
            <a:xfrm flipH="1">
              <a:off x="6078120" y="3890772"/>
              <a:ext cx="382520" cy="1219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440138" y="3876989"/>
              <a:ext cx="2750159" cy="1"/>
            </a:xfrm>
            <a:prstGeom prst="line">
              <a:avLst/>
            </a:prstGeom>
            <a:ln w="1270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/>
            <p:cNvCxnSpPr/>
            <p:nvPr/>
          </p:nvCxnSpPr>
          <p:spPr>
            <a:xfrm>
              <a:off x="4752020" y="3876989"/>
              <a:ext cx="288032" cy="0"/>
            </a:xfrm>
            <a:prstGeom prst="straightConnector1">
              <a:avLst/>
            </a:prstGeom>
            <a:ln w="1270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/>
            <p:cNvCxnSpPr/>
            <p:nvPr/>
          </p:nvCxnSpPr>
          <p:spPr>
            <a:xfrm>
              <a:off x="4691194" y="3876989"/>
              <a:ext cx="288032" cy="0"/>
            </a:xfrm>
            <a:prstGeom prst="straightConnector1">
              <a:avLst/>
            </a:prstGeom>
            <a:ln w="1270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/>
            <p:nvPr/>
          </p:nvCxnSpPr>
          <p:spPr>
            <a:xfrm>
              <a:off x="4630368" y="3876989"/>
              <a:ext cx="288032" cy="0"/>
            </a:xfrm>
            <a:prstGeom prst="straightConnector1">
              <a:avLst/>
            </a:prstGeom>
            <a:ln w="1270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5940152" y="3876989"/>
              <a:ext cx="0" cy="5606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7F966382-67BD-4BE7-A7F8-BE4349F54381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FLUTTER</a:t>
            </a:r>
          </a:p>
        </p:txBody>
      </p:sp>
    </p:spTree>
    <p:extLst>
      <p:ext uri="{BB962C8B-B14F-4D97-AF65-F5344CB8AC3E}">
        <p14:creationId xmlns:p14="http://schemas.microsoft.com/office/powerpoint/2010/main" val="11205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Box 289">
            <a:extLst>
              <a:ext uri="{FF2B5EF4-FFF2-40B4-BE49-F238E27FC236}">
                <a16:creationId xmlns:a16="http://schemas.microsoft.com/office/drawing/2014/main" id="{94BB9DB3-F062-4E12-B708-0CD77C3DD757}"/>
              </a:ext>
            </a:extLst>
          </p:cNvPr>
          <p:cNvSpPr txBox="1"/>
          <p:nvPr/>
        </p:nvSpPr>
        <p:spPr>
          <a:xfrm>
            <a:off x="6898272" y="4313922"/>
            <a:ext cx="26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166" name="Arc 165"/>
          <p:cNvSpPr/>
          <p:nvPr/>
        </p:nvSpPr>
        <p:spPr>
          <a:xfrm rot="4263657">
            <a:off x="2863365" y="892288"/>
            <a:ext cx="1033215" cy="1753520"/>
          </a:xfrm>
          <a:prstGeom prst="arc">
            <a:avLst>
              <a:gd name="adj1" fmla="val 16232608"/>
              <a:gd name="adj2" fmla="val 1987280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914F29-D804-4E2F-B5CD-148080778691}"/>
              </a:ext>
            </a:extLst>
          </p:cNvPr>
          <p:cNvSpPr txBox="1"/>
          <p:nvPr/>
        </p:nvSpPr>
        <p:spPr>
          <a:xfrm>
            <a:off x="336195" y="3421363"/>
            <a:ext cx="19628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Longitudinal stability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 of G position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</a:t>
            </a:r>
            <a:r>
              <a:rPr lang="en-NZ" sz="1200" dirty="0" err="1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Tailplane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design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Longitudinal dihedral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Wing pitching moment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2AC8808-D9A4-439F-95A8-2316CF7192F6}"/>
              </a:ext>
            </a:extLst>
          </p:cNvPr>
          <p:cNvSpPr txBox="1"/>
          <p:nvPr/>
        </p:nvSpPr>
        <p:spPr>
          <a:xfrm>
            <a:off x="4742692" y="3422144"/>
            <a:ext cx="221472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Lateral stability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Dihedral / </a:t>
            </a:r>
            <a:r>
              <a:rPr lang="en-NZ" sz="1200" dirty="0" err="1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Anhedral</a:t>
            </a:r>
            <a:endParaRPr lang="en-NZ" sz="12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Wing position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Keel surface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Sweepback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Shielding</a:t>
            </a:r>
            <a:endParaRPr lang="en-NZ" sz="11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BB9DB3-F062-4E12-B708-0CD77C3DD757}"/>
              </a:ext>
            </a:extLst>
          </p:cNvPr>
          <p:cNvSpPr txBox="1"/>
          <p:nvPr/>
        </p:nvSpPr>
        <p:spPr>
          <a:xfrm>
            <a:off x="4742689" y="4730482"/>
            <a:ext cx="193613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Directional stability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Fin area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Moment arm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A4D687F-0BC8-4D6D-81F6-8771463E8BB4}"/>
              </a:ext>
            </a:extLst>
          </p:cNvPr>
          <p:cNvGrpSpPr/>
          <p:nvPr/>
        </p:nvGrpSpPr>
        <p:grpSpPr>
          <a:xfrm>
            <a:off x="793198" y="4669164"/>
            <a:ext cx="1591243" cy="808692"/>
            <a:chOff x="4950111" y="1552287"/>
            <a:chExt cx="1591243" cy="808692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33ED845D-AEB4-4A2C-9508-A5F5F1D7FD8F}"/>
                </a:ext>
              </a:extLst>
            </p:cNvPr>
            <p:cNvGrpSpPr/>
            <p:nvPr/>
          </p:nvGrpSpPr>
          <p:grpSpPr>
            <a:xfrm>
              <a:off x="4950111" y="1552287"/>
              <a:ext cx="1591243" cy="808692"/>
              <a:chOff x="5504807" y="4084465"/>
              <a:chExt cx="3024013" cy="1536847"/>
            </a:xfrm>
          </p:grpSpPr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DC21D7F4-1FB9-4170-9E85-DB949B56564F}"/>
                  </a:ext>
                </a:extLst>
              </p:cNvPr>
              <p:cNvSpPr/>
              <p:nvPr/>
            </p:nvSpPr>
            <p:spPr>
              <a:xfrm rot="16200000">
                <a:off x="5504807" y="4632488"/>
                <a:ext cx="153106" cy="153106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62C4B91A-E40C-41D7-B9E7-08DF82B83A4D}"/>
                  </a:ext>
                </a:extLst>
              </p:cNvPr>
              <p:cNvCxnSpPr>
                <a:stCxn id="47" idx="2"/>
              </p:cNvCxnSpPr>
              <p:nvPr/>
            </p:nvCxnSpPr>
            <p:spPr>
              <a:xfrm>
                <a:off x="5657913" y="4785594"/>
                <a:ext cx="76719" cy="644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258287BC-A7B4-409C-B669-48A319637115}"/>
                  </a:ext>
                </a:extLst>
              </p:cNvPr>
              <p:cNvCxnSpPr/>
              <p:nvPr/>
            </p:nvCxnSpPr>
            <p:spPr>
              <a:xfrm>
                <a:off x="5658080" y="4333262"/>
                <a:ext cx="0" cy="7272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883984E-86F5-4EF5-AFB5-6C564B1C4198}"/>
                  </a:ext>
                </a:extLst>
              </p:cNvPr>
              <p:cNvCxnSpPr/>
              <p:nvPr/>
            </p:nvCxnSpPr>
            <p:spPr>
              <a:xfrm flipH="1" flipV="1">
                <a:off x="5734633" y="4849996"/>
                <a:ext cx="346005" cy="884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Freeform 60">
                <a:extLst>
                  <a:ext uri="{FF2B5EF4-FFF2-40B4-BE49-F238E27FC236}">
                    <a16:creationId xmlns:a16="http://schemas.microsoft.com/office/drawing/2014/main" id="{63CDB031-01AF-416F-B63F-EEFD85A781F6}"/>
                  </a:ext>
                </a:extLst>
              </p:cNvPr>
              <p:cNvSpPr/>
              <p:nvPr/>
            </p:nvSpPr>
            <p:spPr>
              <a:xfrm>
                <a:off x="6074534" y="4610767"/>
                <a:ext cx="2298984" cy="366223"/>
              </a:xfrm>
              <a:custGeom>
                <a:avLst/>
                <a:gdLst>
                  <a:gd name="connsiteX0" fmla="*/ 0 w 4324979"/>
                  <a:gd name="connsiteY0" fmla="*/ 617517 h 688959"/>
                  <a:gd name="connsiteX1" fmla="*/ 332509 w 4324979"/>
                  <a:gd name="connsiteY1" fmla="*/ 665018 h 688959"/>
                  <a:gd name="connsiteX2" fmla="*/ 843148 w 4324979"/>
                  <a:gd name="connsiteY2" fmla="*/ 688769 h 688959"/>
                  <a:gd name="connsiteX3" fmla="*/ 1306286 w 4324979"/>
                  <a:gd name="connsiteY3" fmla="*/ 653143 h 688959"/>
                  <a:gd name="connsiteX4" fmla="*/ 2232561 w 4324979"/>
                  <a:gd name="connsiteY4" fmla="*/ 522515 h 688959"/>
                  <a:gd name="connsiteX5" fmla="*/ 3990109 w 4324979"/>
                  <a:gd name="connsiteY5" fmla="*/ 225631 h 688959"/>
                  <a:gd name="connsiteX6" fmla="*/ 4322619 w 4324979"/>
                  <a:gd name="connsiteY6" fmla="*/ 0 h 68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24979" h="688959">
                    <a:moveTo>
                      <a:pt x="0" y="617517"/>
                    </a:moveTo>
                    <a:cubicBezTo>
                      <a:pt x="95992" y="635330"/>
                      <a:pt x="191984" y="653143"/>
                      <a:pt x="332509" y="665018"/>
                    </a:cubicBezTo>
                    <a:cubicBezTo>
                      <a:pt x="473034" y="676893"/>
                      <a:pt x="680852" y="690748"/>
                      <a:pt x="843148" y="688769"/>
                    </a:cubicBezTo>
                    <a:cubicBezTo>
                      <a:pt x="1005444" y="686790"/>
                      <a:pt x="1074717" y="680852"/>
                      <a:pt x="1306286" y="653143"/>
                    </a:cubicBezTo>
                    <a:cubicBezTo>
                      <a:pt x="1537855" y="625434"/>
                      <a:pt x="2232561" y="522515"/>
                      <a:pt x="2232561" y="522515"/>
                    </a:cubicBezTo>
                    <a:cubicBezTo>
                      <a:pt x="2679865" y="451263"/>
                      <a:pt x="3641766" y="312717"/>
                      <a:pt x="3990109" y="225631"/>
                    </a:cubicBezTo>
                    <a:cubicBezTo>
                      <a:pt x="4338452" y="138545"/>
                      <a:pt x="4330535" y="69272"/>
                      <a:pt x="4322619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FDC6749-C663-4F75-8AD9-D1866B4A252E}"/>
                  </a:ext>
                </a:extLst>
              </p:cNvPr>
              <p:cNvCxnSpPr>
                <a:stCxn id="51" idx="6"/>
              </p:cNvCxnSpPr>
              <p:nvPr/>
            </p:nvCxnSpPr>
            <p:spPr>
              <a:xfrm flipH="1">
                <a:off x="7191631" y="4610767"/>
                <a:ext cx="1180633" cy="2151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1B6132E-C27A-4A91-AD84-E221B290BF83}"/>
                  </a:ext>
                </a:extLst>
              </p:cNvPr>
              <p:cNvSpPr/>
              <p:nvPr/>
            </p:nvSpPr>
            <p:spPr>
              <a:xfrm>
                <a:off x="7996400" y="4620337"/>
                <a:ext cx="379314" cy="2430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54" name="Freeform 64">
                <a:extLst>
                  <a:ext uri="{FF2B5EF4-FFF2-40B4-BE49-F238E27FC236}">
                    <a16:creationId xmlns:a16="http://schemas.microsoft.com/office/drawing/2014/main" id="{3E1E0C92-9A66-478A-8FAB-FA30D8AC2D06}"/>
                  </a:ext>
                </a:extLst>
              </p:cNvPr>
              <p:cNvSpPr/>
              <p:nvPr/>
            </p:nvSpPr>
            <p:spPr>
              <a:xfrm>
                <a:off x="5657913" y="4598348"/>
                <a:ext cx="344655" cy="46351"/>
              </a:xfrm>
              <a:custGeom>
                <a:avLst/>
                <a:gdLst>
                  <a:gd name="connsiteX0" fmla="*/ 748145 w 748145"/>
                  <a:gd name="connsiteY0" fmla="*/ 0 h 118754"/>
                  <a:gd name="connsiteX1" fmla="*/ 190005 w 748145"/>
                  <a:gd name="connsiteY1" fmla="*/ 47502 h 118754"/>
                  <a:gd name="connsiteX2" fmla="*/ 0 w 748145"/>
                  <a:gd name="connsiteY2" fmla="*/ 118754 h 118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8145" h="118754">
                    <a:moveTo>
                      <a:pt x="748145" y="0"/>
                    </a:moveTo>
                    <a:cubicBezTo>
                      <a:pt x="531420" y="13855"/>
                      <a:pt x="314696" y="27710"/>
                      <a:pt x="190005" y="47502"/>
                    </a:cubicBezTo>
                    <a:cubicBezTo>
                      <a:pt x="65314" y="67294"/>
                      <a:pt x="32657" y="93024"/>
                      <a:pt x="0" y="11875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7ED8C8C6-8172-4504-ACD7-8F13F32B60E2}"/>
                  </a:ext>
                </a:extLst>
              </p:cNvPr>
              <p:cNvCxnSpPr>
                <a:stCxn id="53" idx="3"/>
              </p:cNvCxnSpPr>
              <p:nvPr/>
            </p:nvCxnSpPr>
            <p:spPr>
              <a:xfrm flipV="1">
                <a:off x="8375714" y="4084465"/>
                <a:ext cx="153106" cy="54802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69C26D98-640F-463C-946A-0FFC0BD4AE5B}"/>
                  </a:ext>
                </a:extLst>
              </p:cNvPr>
              <p:cNvCxnSpPr/>
              <p:nvPr/>
            </p:nvCxnSpPr>
            <p:spPr>
              <a:xfrm flipH="1">
                <a:off x="8261603" y="4084465"/>
                <a:ext cx="2672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EC73EC3B-0E47-45B9-A803-B4F71246F157}"/>
                  </a:ext>
                </a:extLst>
              </p:cNvPr>
              <p:cNvCxnSpPr/>
              <p:nvPr/>
            </p:nvCxnSpPr>
            <p:spPr>
              <a:xfrm flipH="1">
                <a:off x="7954672" y="4084465"/>
                <a:ext cx="306931" cy="44315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7ADCA83C-E894-48F1-8BC0-D5ECB35B5E27}"/>
                  </a:ext>
                </a:extLst>
              </p:cNvPr>
              <p:cNvCxnSpPr/>
              <p:nvPr/>
            </p:nvCxnSpPr>
            <p:spPr>
              <a:xfrm flipH="1">
                <a:off x="7495354" y="4518131"/>
                <a:ext cx="468798" cy="1033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Freeform 54">
                <a:extLst>
                  <a:ext uri="{FF2B5EF4-FFF2-40B4-BE49-F238E27FC236}">
                    <a16:creationId xmlns:a16="http://schemas.microsoft.com/office/drawing/2014/main" id="{1A40A894-5E8B-4593-B752-B78B9F1530B0}"/>
                  </a:ext>
                </a:extLst>
              </p:cNvPr>
              <p:cNvSpPr/>
              <p:nvPr/>
            </p:nvSpPr>
            <p:spPr>
              <a:xfrm>
                <a:off x="6193600" y="4817794"/>
                <a:ext cx="798475" cy="155664"/>
              </a:xfrm>
              <a:custGeom>
                <a:avLst/>
                <a:gdLst>
                  <a:gd name="connsiteX0" fmla="*/ 5538726 w 5538726"/>
                  <a:gd name="connsiteY0" fmla="*/ 1081078 h 1104929"/>
                  <a:gd name="connsiteX1" fmla="*/ 1211424 w 5538726"/>
                  <a:gd name="connsiteY1" fmla="*/ 1068199 h 1104929"/>
                  <a:gd name="connsiteX2" fmla="*/ 26568 w 5538726"/>
                  <a:gd name="connsiteY2" fmla="*/ 733348 h 1104929"/>
                  <a:gd name="connsiteX3" fmla="*/ 464450 w 5538726"/>
                  <a:gd name="connsiteY3" fmla="*/ 282588 h 1104929"/>
                  <a:gd name="connsiteX4" fmla="*/ 1353092 w 5538726"/>
                  <a:gd name="connsiteY4" fmla="*/ 12131 h 1104929"/>
                  <a:gd name="connsiteX5" fmla="*/ 2679616 w 5538726"/>
                  <a:gd name="connsiteY5" fmla="*/ 153799 h 1104929"/>
                  <a:gd name="connsiteX6" fmla="*/ 5487210 w 5538726"/>
                  <a:gd name="connsiteY6" fmla="*/ 1068199 h 110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38726" h="1104929">
                    <a:moveTo>
                      <a:pt x="5538726" y="1081078"/>
                    </a:moveTo>
                    <a:cubicBezTo>
                      <a:pt x="3834421" y="1103616"/>
                      <a:pt x="2130117" y="1126154"/>
                      <a:pt x="1211424" y="1068199"/>
                    </a:cubicBezTo>
                    <a:cubicBezTo>
                      <a:pt x="292731" y="1010244"/>
                      <a:pt x="151064" y="864283"/>
                      <a:pt x="26568" y="733348"/>
                    </a:cubicBezTo>
                    <a:cubicBezTo>
                      <a:pt x="-97928" y="602413"/>
                      <a:pt x="243363" y="402791"/>
                      <a:pt x="464450" y="282588"/>
                    </a:cubicBezTo>
                    <a:cubicBezTo>
                      <a:pt x="685537" y="162385"/>
                      <a:pt x="983898" y="33596"/>
                      <a:pt x="1353092" y="12131"/>
                    </a:cubicBezTo>
                    <a:cubicBezTo>
                      <a:pt x="1722286" y="-9334"/>
                      <a:pt x="1990596" y="-22212"/>
                      <a:pt x="2679616" y="153799"/>
                    </a:cubicBezTo>
                    <a:cubicBezTo>
                      <a:pt x="3368636" y="329810"/>
                      <a:pt x="4427923" y="699004"/>
                      <a:pt x="5487210" y="1068199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60" name="Freeform 69">
                <a:extLst>
                  <a:ext uri="{FF2B5EF4-FFF2-40B4-BE49-F238E27FC236}">
                    <a16:creationId xmlns:a16="http://schemas.microsoft.com/office/drawing/2014/main" id="{E3A76768-8643-4D52-BC4A-C783FE531057}"/>
                  </a:ext>
                </a:extLst>
              </p:cNvPr>
              <p:cNvSpPr/>
              <p:nvPr/>
            </p:nvSpPr>
            <p:spPr>
              <a:xfrm>
                <a:off x="5996485" y="4388318"/>
                <a:ext cx="1196213" cy="241123"/>
              </a:xfrm>
              <a:custGeom>
                <a:avLst/>
                <a:gdLst>
                  <a:gd name="connsiteX0" fmla="*/ 0 w 1401288"/>
                  <a:gd name="connsiteY0" fmla="*/ 246834 h 282460"/>
                  <a:gd name="connsiteX1" fmla="*/ 308758 w 1401288"/>
                  <a:gd name="connsiteY1" fmla="*/ 80579 h 282460"/>
                  <a:gd name="connsiteX2" fmla="*/ 540327 w 1401288"/>
                  <a:gd name="connsiteY2" fmla="*/ 9327 h 282460"/>
                  <a:gd name="connsiteX3" fmla="*/ 748145 w 1401288"/>
                  <a:gd name="connsiteY3" fmla="*/ 3390 h 282460"/>
                  <a:gd name="connsiteX4" fmla="*/ 920337 w 1401288"/>
                  <a:gd name="connsiteY4" fmla="*/ 33078 h 282460"/>
                  <a:gd name="connsiteX5" fmla="*/ 1092529 w 1401288"/>
                  <a:gd name="connsiteY5" fmla="*/ 104330 h 282460"/>
                  <a:gd name="connsiteX6" fmla="*/ 1401288 w 1401288"/>
                  <a:gd name="connsiteY6" fmla="*/ 282460 h 282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01288" h="282460">
                    <a:moveTo>
                      <a:pt x="0" y="246834"/>
                    </a:moveTo>
                    <a:cubicBezTo>
                      <a:pt x="109352" y="183498"/>
                      <a:pt x="218704" y="120163"/>
                      <a:pt x="308758" y="80579"/>
                    </a:cubicBezTo>
                    <a:cubicBezTo>
                      <a:pt x="398812" y="40995"/>
                      <a:pt x="467096" y="22192"/>
                      <a:pt x="540327" y="9327"/>
                    </a:cubicBezTo>
                    <a:cubicBezTo>
                      <a:pt x="613558" y="-3538"/>
                      <a:pt x="684810" y="-569"/>
                      <a:pt x="748145" y="3390"/>
                    </a:cubicBezTo>
                    <a:cubicBezTo>
                      <a:pt x="811480" y="7348"/>
                      <a:pt x="862940" y="16255"/>
                      <a:pt x="920337" y="33078"/>
                    </a:cubicBezTo>
                    <a:cubicBezTo>
                      <a:pt x="977734" y="49901"/>
                      <a:pt x="1012371" y="62766"/>
                      <a:pt x="1092529" y="104330"/>
                    </a:cubicBezTo>
                    <a:cubicBezTo>
                      <a:pt x="1172687" y="145894"/>
                      <a:pt x="1286987" y="214177"/>
                      <a:pt x="1401288" y="28246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9921FD8C-7AA7-4078-9321-E349F8E41C5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86056" y="4653191"/>
                <a:ext cx="4" cy="40073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35098673-EF5D-4A0F-9EA8-8B1529B47E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79257" y="4084465"/>
                <a:ext cx="0" cy="795613"/>
              </a:xfrm>
              <a:prstGeom prst="straightConnector1">
                <a:avLst/>
              </a:prstGeom>
              <a:ln w="1270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C620C0DC-49EC-4D98-BFF5-1D84822660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42274" y="4971132"/>
                <a:ext cx="0" cy="650180"/>
              </a:xfrm>
              <a:prstGeom prst="straightConnector1">
                <a:avLst/>
              </a:prstGeom>
              <a:ln w="12700">
                <a:solidFill>
                  <a:srgbClr val="00AA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8C368858-8205-4624-B02D-B83594AB89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01573" y="2055528"/>
              <a:ext cx="959418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1016067" y="5824153"/>
            <a:ext cx="2683734" cy="482678"/>
            <a:chOff x="4643562" y="3334095"/>
            <a:chExt cx="2683734" cy="482678"/>
          </a:xfrm>
        </p:grpSpPr>
        <p:sp>
          <p:nvSpPr>
            <p:cNvPr id="87" name="Freeform 54">
              <a:extLst>
                <a:ext uri="{FF2B5EF4-FFF2-40B4-BE49-F238E27FC236}">
                  <a16:creationId xmlns:a16="http://schemas.microsoft.com/office/drawing/2014/main" id="{87B1F4D1-BB25-46B9-80E7-68900D8EF39F}"/>
                </a:ext>
              </a:extLst>
            </p:cNvPr>
            <p:cNvSpPr/>
            <p:nvPr/>
          </p:nvSpPr>
          <p:spPr>
            <a:xfrm rot="397704">
              <a:off x="4664487" y="3334095"/>
              <a:ext cx="798475" cy="155664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88" name="Freeform 54">
              <a:extLst>
                <a:ext uri="{FF2B5EF4-FFF2-40B4-BE49-F238E27FC236}">
                  <a16:creationId xmlns:a16="http://schemas.microsoft.com/office/drawing/2014/main" id="{974EA045-980E-4C09-BB5B-5F4522846824}"/>
                </a:ext>
              </a:extLst>
            </p:cNvPr>
            <p:cNvSpPr/>
            <p:nvPr/>
          </p:nvSpPr>
          <p:spPr>
            <a:xfrm rot="264870">
              <a:off x="6277706" y="3436581"/>
              <a:ext cx="432046" cy="84228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EF358FD-14D3-46AE-8BBC-E09804E2F237}"/>
                </a:ext>
              </a:extLst>
            </p:cNvPr>
            <p:cNvCxnSpPr>
              <a:cxnSpLocks/>
            </p:cNvCxnSpPr>
            <p:nvPr/>
          </p:nvCxnSpPr>
          <p:spPr>
            <a:xfrm>
              <a:off x="4643562" y="3546233"/>
              <a:ext cx="208867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BFE1EB1D-1119-443C-AE2B-350ED8FF218B}"/>
                </a:ext>
              </a:extLst>
            </p:cNvPr>
            <p:cNvCxnSpPr/>
            <p:nvPr/>
          </p:nvCxnSpPr>
          <p:spPr>
            <a:xfrm flipV="1">
              <a:off x="4788024" y="3459430"/>
              <a:ext cx="0" cy="7589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C716C803-359D-41CF-8292-EBA8F59A2A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23937" y="3507737"/>
              <a:ext cx="0" cy="384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FE47D96-FEDD-41A7-8C8B-31E0C0E4FBFE}"/>
                </a:ext>
              </a:extLst>
            </p:cNvPr>
            <p:cNvSpPr txBox="1"/>
            <p:nvPr/>
          </p:nvSpPr>
          <p:spPr>
            <a:xfrm>
              <a:off x="4644008" y="3555163"/>
              <a:ext cx="26832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4° AOA	         2° AOA</a:t>
              </a:r>
              <a:endParaRPr lang="en-US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100" name="Freeform 54">
            <a:extLst>
              <a:ext uri="{FF2B5EF4-FFF2-40B4-BE49-F238E27FC236}">
                <a16:creationId xmlns:a16="http://schemas.microsoft.com/office/drawing/2014/main" id="{EB264EF9-6268-4D19-95F5-5E5CD0A34089}"/>
              </a:ext>
            </a:extLst>
          </p:cNvPr>
          <p:cNvSpPr/>
          <p:nvPr/>
        </p:nvSpPr>
        <p:spPr>
          <a:xfrm rot="19829656" flipH="1">
            <a:off x="2880894" y="4756988"/>
            <a:ext cx="1034750" cy="200928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2316358F-7395-4F8D-A09B-326738F85FAD}"/>
              </a:ext>
            </a:extLst>
          </p:cNvPr>
          <p:cNvCxnSpPr>
            <a:cxnSpLocks/>
          </p:cNvCxnSpPr>
          <p:nvPr/>
        </p:nvCxnSpPr>
        <p:spPr>
          <a:xfrm>
            <a:off x="3650189" y="4809471"/>
            <a:ext cx="1" cy="669856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B0C8C69-17D0-4070-A142-4746937212E0}"/>
              </a:ext>
            </a:extLst>
          </p:cNvPr>
          <p:cNvCxnSpPr>
            <a:cxnSpLocks/>
          </p:cNvCxnSpPr>
          <p:nvPr/>
        </p:nvCxnSpPr>
        <p:spPr>
          <a:xfrm flipV="1">
            <a:off x="3382558" y="4080500"/>
            <a:ext cx="0" cy="672731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B6385F91-DBE3-4A1F-BEAC-485A94FB4A7B}"/>
              </a:ext>
            </a:extLst>
          </p:cNvPr>
          <p:cNvCxnSpPr>
            <a:cxnSpLocks/>
          </p:cNvCxnSpPr>
          <p:nvPr/>
        </p:nvCxnSpPr>
        <p:spPr>
          <a:xfrm flipV="1">
            <a:off x="3393972" y="4368532"/>
            <a:ext cx="171139" cy="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F46B6F6C-5267-47E1-A264-20867849D047}"/>
              </a:ext>
            </a:extLst>
          </p:cNvPr>
          <p:cNvSpPr txBox="1"/>
          <p:nvPr/>
        </p:nvSpPr>
        <p:spPr>
          <a:xfrm>
            <a:off x="3139571" y="3929678"/>
            <a:ext cx="205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57510AEC-9B5B-4F28-8B9D-2E24EA1895ED}"/>
              </a:ext>
            </a:extLst>
          </p:cNvPr>
          <p:cNvGrpSpPr/>
          <p:nvPr/>
        </p:nvGrpSpPr>
        <p:grpSpPr>
          <a:xfrm>
            <a:off x="3586367" y="4666635"/>
            <a:ext cx="130412" cy="127693"/>
            <a:chOff x="687670" y="4578034"/>
            <a:chExt cx="987592" cy="967004"/>
          </a:xfrm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BB8E80A4-5A2B-42A4-AC91-C0D60FCB0B70}"/>
                </a:ext>
              </a:extLst>
            </p:cNvPr>
            <p:cNvSpPr/>
            <p:nvPr/>
          </p:nvSpPr>
          <p:spPr>
            <a:xfrm>
              <a:off x="687670" y="4581277"/>
              <a:ext cx="987592" cy="96376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3" name="Freeform 156">
              <a:extLst>
                <a:ext uri="{FF2B5EF4-FFF2-40B4-BE49-F238E27FC236}">
                  <a16:creationId xmlns:a16="http://schemas.microsoft.com/office/drawing/2014/main" id="{CEA3B301-6B7F-4BDB-BA50-61BDB5CFB314}"/>
                </a:ext>
              </a:extLst>
            </p:cNvPr>
            <p:cNvSpPr/>
            <p:nvPr/>
          </p:nvSpPr>
          <p:spPr>
            <a:xfrm>
              <a:off x="695380" y="4578034"/>
              <a:ext cx="499954" cy="496709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4" name="Freeform 157">
              <a:extLst>
                <a:ext uri="{FF2B5EF4-FFF2-40B4-BE49-F238E27FC236}">
                  <a16:creationId xmlns:a16="http://schemas.microsoft.com/office/drawing/2014/main" id="{9A9F426D-A489-4A0D-AC0D-28ADC7F8C28F}"/>
                </a:ext>
              </a:extLst>
            </p:cNvPr>
            <p:cNvSpPr/>
            <p:nvPr/>
          </p:nvSpPr>
          <p:spPr>
            <a:xfrm rot="10800000">
              <a:off x="1175309" y="5063153"/>
              <a:ext cx="499953" cy="481878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4708DAA9-E253-4F55-B063-456E2359401E}"/>
              </a:ext>
            </a:extLst>
          </p:cNvPr>
          <p:cNvGrpSpPr/>
          <p:nvPr/>
        </p:nvGrpSpPr>
        <p:grpSpPr>
          <a:xfrm rot="1609173">
            <a:off x="8077392" y="3812136"/>
            <a:ext cx="576064" cy="257517"/>
            <a:chOff x="7020272" y="2343805"/>
            <a:chExt cx="576064" cy="257517"/>
          </a:xfrm>
        </p:grpSpPr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10F86386-B8C6-453C-B692-ADB59EED0898}"/>
                </a:ext>
              </a:extLst>
            </p:cNvPr>
            <p:cNvCxnSpPr/>
            <p:nvPr/>
          </p:nvCxnSpPr>
          <p:spPr>
            <a:xfrm>
              <a:off x="7020272" y="2564904"/>
              <a:ext cx="5760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438E0D0-6E40-4827-B16C-3312E4B349DB}"/>
                </a:ext>
              </a:extLst>
            </p:cNvPr>
            <p:cNvSpPr/>
            <p:nvPr/>
          </p:nvSpPr>
          <p:spPr>
            <a:xfrm>
              <a:off x="7236296" y="2462125"/>
              <a:ext cx="144015" cy="13919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96A2D4DD-0B21-4807-A5FB-F0AC32E88810}"/>
                </a:ext>
              </a:extLst>
            </p:cNvPr>
            <p:cNvCxnSpPr>
              <a:stCxn id="154" idx="0"/>
            </p:cNvCxnSpPr>
            <p:nvPr/>
          </p:nvCxnSpPr>
          <p:spPr>
            <a:xfrm flipH="1" flipV="1">
              <a:off x="7308303" y="2343805"/>
              <a:ext cx="1" cy="1183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47B7EDD9-48E8-48BA-BCB2-0D5E333111FC}"/>
                </a:ext>
              </a:extLst>
            </p:cNvPr>
            <p:cNvCxnSpPr>
              <a:cxnSpLocks/>
            </p:cNvCxnSpPr>
            <p:nvPr/>
          </p:nvCxnSpPr>
          <p:spPr>
            <a:xfrm>
              <a:off x="7204483" y="2343805"/>
              <a:ext cx="2076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0293103-1DEA-4E2E-820C-8B3D2A528DF3}"/>
              </a:ext>
            </a:extLst>
          </p:cNvPr>
          <p:cNvGrpSpPr/>
          <p:nvPr/>
        </p:nvGrpSpPr>
        <p:grpSpPr>
          <a:xfrm rot="974762">
            <a:off x="6870979" y="3743148"/>
            <a:ext cx="576277" cy="261974"/>
            <a:chOff x="7030760" y="2346755"/>
            <a:chExt cx="576277" cy="261974"/>
          </a:xfrm>
        </p:grpSpPr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A134E523-1812-4283-834E-A4D6C7AAFF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61371" y="2539130"/>
              <a:ext cx="245666" cy="460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31761DC0-4D82-40C2-AA9B-E943396DDFB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30760" y="2539130"/>
              <a:ext cx="277677" cy="535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43602756-DBED-4026-8E4B-73F496CEFB2D}"/>
                </a:ext>
              </a:extLst>
            </p:cNvPr>
            <p:cNvSpPr/>
            <p:nvPr/>
          </p:nvSpPr>
          <p:spPr>
            <a:xfrm rot="10800000">
              <a:off x="7246891" y="2469532"/>
              <a:ext cx="144015" cy="13919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8DF79A21-17D0-44B6-8F78-D8ED8744436D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7313416" y="2346755"/>
              <a:ext cx="1" cy="1183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FC712AAA-913F-44E4-AE57-461B62CA28D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204618" y="2421494"/>
              <a:ext cx="2076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1DBD94BC-490E-41D7-8704-58E7918D8EA7}"/>
              </a:ext>
            </a:extLst>
          </p:cNvPr>
          <p:cNvCxnSpPr>
            <a:cxnSpLocks/>
          </p:cNvCxnSpPr>
          <p:nvPr/>
        </p:nvCxnSpPr>
        <p:spPr>
          <a:xfrm>
            <a:off x="7132891" y="4002485"/>
            <a:ext cx="492872" cy="233987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10658DB2-DF0C-40E5-A4B8-21E4653E6A92}"/>
              </a:ext>
            </a:extLst>
          </p:cNvPr>
          <p:cNvCxnSpPr>
            <a:cxnSpLocks/>
          </p:cNvCxnSpPr>
          <p:nvPr/>
        </p:nvCxnSpPr>
        <p:spPr>
          <a:xfrm flipH="1" flipV="1">
            <a:off x="8478248" y="3930369"/>
            <a:ext cx="218319" cy="101112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185BB42-B23C-4BDC-B627-55AF155F0E77}"/>
              </a:ext>
            </a:extLst>
          </p:cNvPr>
          <p:cNvCxnSpPr>
            <a:cxnSpLocks/>
          </p:cNvCxnSpPr>
          <p:nvPr/>
        </p:nvCxnSpPr>
        <p:spPr>
          <a:xfrm flipV="1">
            <a:off x="7331758" y="4020188"/>
            <a:ext cx="27568" cy="675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6827607" y="4286444"/>
            <a:ext cx="576064" cy="742977"/>
            <a:chOff x="7879600" y="1600828"/>
            <a:chExt cx="576064" cy="742977"/>
          </a:xfrm>
        </p:grpSpPr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B40AD502-9AEE-4A2F-BA59-ED0267401C90}"/>
                </a:ext>
              </a:extLst>
            </p:cNvPr>
            <p:cNvGrpSpPr/>
            <p:nvPr/>
          </p:nvGrpSpPr>
          <p:grpSpPr>
            <a:xfrm rot="1675354">
              <a:off x="7879600" y="1842905"/>
              <a:ext cx="576064" cy="261974"/>
              <a:chOff x="7108576" y="2030402"/>
              <a:chExt cx="576064" cy="261974"/>
            </a:xfrm>
          </p:grpSpPr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4255B0E7-ACBF-4754-BF55-CF241BFD409A}"/>
                  </a:ext>
                </a:extLst>
              </p:cNvPr>
              <p:cNvCxnSpPr/>
              <p:nvPr/>
            </p:nvCxnSpPr>
            <p:spPr>
              <a:xfrm rot="10800000">
                <a:off x="7108576" y="2150545"/>
                <a:ext cx="57606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0F2D5853-FF8C-4166-961F-F0550A71A538}"/>
                  </a:ext>
                </a:extLst>
              </p:cNvPr>
              <p:cNvSpPr/>
              <p:nvPr/>
            </p:nvSpPr>
            <p:spPr>
              <a:xfrm rot="10800000">
                <a:off x="7323281" y="2153179"/>
                <a:ext cx="144015" cy="13919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980A2735-A36C-4126-80EE-DA8828F0D4D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7389806" y="2030402"/>
                <a:ext cx="1" cy="11832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35BFEB96-5BF1-49CD-9350-256C1409118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7281008" y="2105141"/>
                <a:ext cx="20763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1" name="Straight Arrow Connector 190">
              <a:extLst>
                <a:ext uri="{FF2B5EF4-FFF2-40B4-BE49-F238E27FC236}">
                  <a16:creationId xmlns:a16="http://schemas.microsoft.com/office/drawing/2014/main" id="{49EC4CCF-16ED-4E03-80A8-DB4D3DCF36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5024" y="1673950"/>
              <a:ext cx="0" cy="285565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>
              <a:extLst>
                <a:ext uri="{FF2B5EF4-FFF2-40B4-BE49-F238E27FC236}">
                  <a16:creationId xmlns:a16="http://schemas.microsoft.com/office/drawing/2014/main" id="{257B28D6-8503-40B8-874E-A052EA99989C}"/>
                </a:ext>
              </a:extLst>
            </p:cNvPr>
            <p:cNvCxnSpPr>
              <a:cxnSpLocks/>
            </p:cNvCxnSpPr>
            <p:nvPr/>
          </p:nvCxnSpPr>
          <p:spPr>
            <a:xfrm>
              <a:off x="8110682" y="2096101"/>
              <a:ext cx="0" cy="247704"/>
            </a:xfrm>
            <a:prstGeom prst="straightConnector1">
              <a:avLst/>
            </a:prstGeom>
            <a:ln w="19050">
              <a:solidFill>
                <a:srgbClr val="00BE2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Arrow: Curved Right 204">
              <a:extLst>
                <a:ext uri="{FF2B5EF4-FFF2-40B4-BE49-F238E27FC236}">
                  <a16:creationId xmlns:a16="http://schemas.microsoft.com/office/drawing/2014/main" id="{B016CB8D-3E6B-4AB3-A3FE-87D69F706541}"/>
                </a:ext>
              </a:extLst>
            </p:cNvPr>
            <p:cNvSpPr/>
            <p:nvPr/>
          </p:nvSpPr>
          <p:spPr>
            <a:xfrm rot="5400000">
              <a:off x="8088420" y="1509342"/>
              <a:ext cx="98597" cy="281570"/>
            </a:xfrm>
            <a:prstGeom prst="curvedRightArrow">
              <a:avLst/>
            </a:prstGeom>
            <a:solidFill>
              <a:srgbClr val="00BE28"/>
            </a:solidFill>
            <a:ln w="6350">
              <a:solidFill>
                <a:srgbClr val="00B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206" name="Arrow: Curved Right 205">
            <a:extLst>
              <a:ext uri="{FF2B5EF4-FFF2-40B4-BE49-F238E27FC236}">
                <a16:creationId xmlns:a16="http://schemas.microsoft.com/office/drawing/2014/main" id="{1A00ED28-3972-4B48-9AFE-C95048C0E7DD}"/>
              </a:ext>
            </a:extLst>
          </p:cNvPr>
          <p:cNvSpPr/>
          <p:nvPr/>
        </p:nvSpPr>
        <p:spPr>
          <a:xfrm rot="5400000">
            <a:off x="7104123" y="3533076"/>
            <a:ext cx="98597" cy="281570"/>
          </a:xfrm>
          <a:prstGeom prst="curvedRightArrow">
            <a:avLst/>
          </a:prstGeom>
          <a:solidFill>
            <a:srgbClr val="00BE28"/>
          </a:solidFill>
          <a:ln w="6350">
            <a:solidFill>
              <a:srgbClr val="00B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5D672AF9-02F7-4773-BB3C-787EEF58361D}"/>
              </a:ext>
            </a:extLst>
          </p:cNvPr>
          <p:cNvCxnSpPr>
            <a:cxnSpLocks/>
          </p:cNvCxnSpPr>
          <p:nvPr/>
        </p:nvCxnSpPr>
        <p:spPr>
          <a:xfrm flipH="1" flipV="1">
            <a:off x="8610754" y="3992571"/>
            <a:ext cx="218319" cy="101112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EEF1BA3E-4C19-459F-89E7-E318BA734030}"/>
              </a:ext>
            </a:extLst>
          </p:cNvPr>
          <p:cNvCxnSpPr>
            <a:cxnSpLocks/>
          </p:cNvCxnSpPr>
          <p:nvPr/>
        </p:nvCxnSpPr>
        <p:spPr>
          <a:xfrm flipH="1" flipV="1">
            <a:off x="8542922" y="3961470"/>
            <a:ext cx="218319" cy="101112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5A31DE14-C725-459F-96E3-9979FEF8EC91}"/>
              </a:ext>
            </a:extLst>
          </p:cNvPr>
          <p:cNvCxnSpPr>
            <a:cxnSpLocks/>
          </p:cNvCxnSpPr>
          <p:nvPr/>
        </p:nvCxnSpPr>
        <p:spPr>
          <a:xfrm flipH="1" flipV="1">
            <a:off x="7378918" y="4115418"/>
            <a:ext cx="198477" cy="93026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383935B2-C0F7-4A55-A4DD-3E669FD13905}"/>
              </a:ext>
            </a:extLst>
          </p:cNvPr>
          <p:cNvGrpSpPr/>
          <p:nvPr/>
        </p:nvGrpSpPr>
        <p:grpSpPr>
          <a:xfrm>
            <a:off x="4977960" y="5497589"/>
            <a:ext cx="850362" cy="1038047"/>
            <a:chOff x="7344212" y="3972271"/>
            <a:chExt cx="850362" cy="1038047"/>
          </a:xfrm>
        </p:grpSpPr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2F499AA2-7352-47D8-91F0-57F5AEDD6DCA}"/>
                </a:ext>
              </a:extLst>
            </p:cNvPr>
            <p:cNvGrpSpPr/>
            <p:nvPr/>
          </p:nvGrpSpPr>
          <p:grpSpPr>
            <a:xfrm rot="1651732">
              <a:off x="7344212" y="4296980"/>
              <a:ext cx="829113" cy="639588"/>
              <a:chOff x="7036832" y="4346799"/>
              <a:chExt cx="1626797" cy="1254931"/>
            </a:xfrm>
          </p:grpSpPr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327259F3-3614-4617-92CC-D52680260691}"/>
                  </a:ext>
                </a:extLst>
              </p:cNvPr>
              <p:cNvCxnSpPr/>
              <p:nvPr/>
            </p:nvCxnSpPr>
            <p:spPr>
              <a:xfrm flipH="1">
                <a:off x="7776285" y="4452462"/>
                <a:ext cx="15520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1B4D6036-00A6-4982-A6A4-EA296B502E2D}"/>
                  </a:ext>
                </a:extLst>
              </p:cNvPr>
              <p:cNvCxnSpPr/>
              <p:nvPr/>
            </p:nvCxnSpPr>
            <p:spPr>
              <a:xfrm flipH="1">
                <a:off x="7717129" y="4452462"/>
                <a:ext cx="59156" cy="4222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523420A1-9D95-4B06-B676-6EDB0BFCCDEA}"/>
                  </a:ext>
                </a:extLst>
              </p:cNvPr>
              <p:cNvCxnSpPr/>
              <p:nvPr/>
            </p:nvCxnSpPr>
            <p:spPr>
              <a:xfrm>
                <a:off x="7931491" y="4452462"/>
                <a:ext cx="51841" cy="4222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9" name="Isosceles Triangle 238">
                <a:extLst>
                  <a:ext uri="{FF2B5EF4-FFF2-40B4-BE49-F238E27FC236}">
                    <a16:creationId xmlns:a16="http://schemas.microsoft.com/office/drawing/2014/main" id="{78B367EB-278E-40F1-A7AB-3055AFCB31BC}"/>
                  </a:ext>
                </a:extLst>
              </p:cNvPr>
              <p:cNvSpPr/>
              <p:nvPr/>
            </p:nvSpPr>
            <p:spPr>
              <a:xfrm>
                <a:off x="7794732" y="4346799"/>
                <a:ext cx="118313" cy="101384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C4AB9FCB-0235-407C-8484-1D912ABA5067}"/>
                  </a:ext>
                </a:extLst>
              </p:cNvPr>
              <p:cNvCxnSpPr/>
              <p:nvPr/>
            </p:nvCxnSpPr>
            <p:spPr>
              <a:xfrm>
                <a:off x="7598816" y="4448183"/>
                <a:ext cx="50282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0A262617-6BC8-4CD4-AA26-FFF7E43DB17B}"/>
                  </a:ext>
                </a:extLst>
              </p:cNvPr>
              <p:cNvCxnSpPr/>
              <p:nvPr/>
            </p:nvCxnSpPr>
            <p:spPr>
              <a:xfrm>
                <a:off x="7717129" y="4494690"/>
                <a:ext cx="147891" cy="11070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91BDAB41-DDE6-4DF0-9AA9-CAE7D16A823D}"/>
                  </a:ext>
                </a:extLst>
              </p:cNvPr>
              <p:cNvCxnSpPr/>
              <p:nvPr/>
            </p:nvCxnSpPr>
            <p:spPr>
              <a:xfrm flipH="1">
                <a:off x="7865020" y="4494689"/>
                <a:ext cx="118313" cy="11070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11CEC640-DC12-47ED-AE30-49343C3CD83B}"/>
                  </a:ext>
                </a:extLst>
              </p:cNvPr>
              <p:cNvCxnSpPr/>
              <p:nvPr/>
            </p:nvCxnSpPr>
            <p:spPr>
              <a:xfrm>
                <a:off x="7957412" y="4684808"/>
                <a:ext cx="70621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C23AEA61-06A4-4102-A108-B61B96ECAB5B}"/>
                  </a:ext>
                </a:extLst>
              </p:cNvPr>
              <p:cNvCxnSpPr/>
              <p:nvPr/>
            </p:nvCxnSpPr>
            <p:spPr>
              <a:xfrm>
                <a:off x="8663629" y="4684808"/>
                <a:ext cx="0" cy="2070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331A2651-33D2-415D-8E28-2D3B9F2EAFB5}"/>
                  </a:ext>
                </a:extLst>
              </p:cNvPr>
              <p:cNvCxnSpPr/>
              <p:nvPr/>
            </p:nvCxnSpPr>
            <p:spPr>
              <a:xfrm flipH="1">
                <a:off x="7924176" y="4891855"/>
                <a:ext cx="739453" cy="1183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FF3DD365-7214-429D-A3A3-D01DAC2D47C9}"/>
                  </a:ext>
                </a:extLst>
              </p:cNvPr>
              <p:cNvCxnSpPr/>
              <p:nvPr/>
            </p:nvCxnSpPr>
            <p:spPr>
              <a:xfrm>
                <a:off x="7036832" y="4684808"/>
                <a:ext cx="70621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543B1DC5-100F-4077-B859-DD72CBFA60A9}"/>
                  </a:ext>
                </a:extLst>
              </p:cNvPr>
              <p:cNvCxnSpPr/>
              <p:nvPr/>
            </p:nvCxnSpPr>
            <p:spPr>
              <a:xfrm>
                <a:off x="7036832" y="4684808"/>
                <a:ext cx="0" cy="2070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B2723901-A5EE-47B8-ACEC-AA501E5F3F3A}"/>
                  </a:ext>
                </a:extLst>
              </p:cNvPr>
              <p:cNvCxnSpPr/>
              <p:nvPr/>
            </p:nvCxnSpPr>
            <p:spPr>
              <a:xfrm flipH="1" flipV="1">
                <a:off x="7036832" y="4891855"/>
                <a:ext cx="754242" cy="1183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72FBB134-118C-4BEF-95DF-2BDA1BF16750}"/>
                  </a:ext>
                </a:extLst>
              </p:cNvPr>
              <p:cNvCxnSpPr/>
              <p:nvPr/>
            </p:nvCxnSpPr>
            <p:spPr>
              <a:xfrm>
                <a:off x="7510082" y="5601729"/>
                <a:ext cx="70249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18A5B5F3-AB8E-49E7-840C-A2C4BAD6F2E4}"/>
                  </a:ext>
                </a:extLst>
              </p:cNvPr>
              <p:cNvCxnSpPr/>
              <p:nvPr/>
            </p:nvCxnSpPr>
            <p:spPr>
              <a:xfrm flipV="1">
                <a:off x="8212579" y="5453839"/>
                <a:ext cx="0" cy="1478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68A4DAB3-7E36-44E5-82A1-8D28AD21A596}"/>
                  </a:ext>
                </a:extLst>
              </p:cNvPr>
              <p:cNvCxnSpPr/>
              <p:nvPr/>
            </p:nvCxnSpPr>
            <p:spPr>
              <a:xfrm flipV="1">
                <a:off x="7510082" y="5453839"/>
                <a:ext cx="0" cy="1478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5EF75967-FDEB-4386-8AFE-76963F1DC5DF}"/>
                  </a:ext>
                </a:extLst>
              </p:cNvPr>
              <p:cNvCxnSpPr/>
              <p:nvPr/>
            </p:nvCxnSpPr>
            <p:spPr>
              <a:xfrm flipV="1">
                <a:off x="7510082" y="5394683"/>
                <a:ext cx="325359" cy="591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CA897ECB-E90F-424C-AA43-A39AE5B1F258}"/>
                  </a:ext>
                </a:extLst>
              </p:cNvPr>
              <p:cNvCxnSpPr/>
              <p:nvPr/>
            </p:nvCxnSpPr>
            <p:spPr>
              <a:xfrm>
                <a:off x="7887219" y="5391239"/>
                <a:ext cx="325359" cy="62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0822ACD6-F8CF-455E-A8A2-5033FEFA124E}"/>
                  </a:ext>
                </a:extLst>
              </p:cNvPr>
              <p:cNvCxnSpPr/>
              <p:nvPr/>
            </p:nvCxnSpPr>
            <p:spPr>
              <a:xfrm flipV="1">
                <a:off x="7865020" y="5305948"/>
                <a:ext cx="0" cy="2957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" name="Oval 255">
                <a:extLst>
                  <a:ext uri="{FF2B5EF4-FFF2-40B4-BE49-F238E27FC236}">
                    <a16:creationId xmlns:a16="http://schemas.microsoft.com/office/drawing/2014/main" id="{4F465AF7-711C-4B97-B09D-7CCA20EDE11B}"/>
                  </a:ext>
                </a:extLst>
              </p:cNvPr>
              <p:cNvSpPr/>
              <p:nvPr/>
            </p:nvSpPr>
            <p:spPr>
              <a:xfrm>
                <a:off x="7822528" y="4736456"/>
                <a:ext cx="77604" cy="8149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</p:grp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B5F41280-0E3C-4872-AFB0-9593428451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10561" y="4109330"/>
              <a:ext cx="0" cy="900988"/>
            </a:xfrm>
            <a:prstGeom prst="line">
              <a:avLst/>
            </a:prstGeom>
            <a:ln w="9525">
              <a:solidFill>
                <a:srgbClr val="1450E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46BC1749-4B0A-4B95-B8F1-3A9C16E847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8922" y="4109330"/>
              <a:ext cx="0" cy="900988"/>
            </a:xfrm>
            <a:prstGeom prst="line">
              <a:avLst/>
            </a:prstGeom>
            <a:ln w="9525">
              <a:solidFill>
                <a:srgbClr val="1450E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F7D0D31A-5557-4F63-9E89-33498F1C66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09564" y="4109330"/>
              <a:ext cx="0" cy="900988"/>
            </a:xfrm>
            <a:prstGeom prst="line">
              <a:avLst/>
            </a:prstGeom>
            <a:ln w="9525">
              <a:solidFill>
                <a:srgbClr val="1450E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8DFD9F09-6432-4D4D-82FE-5591C82850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6322" y="4109330"/>
              <a:ext cx="0" cy="900988"/>
            </a:xfrm>
            <a:prstGeom prst="line">
              <a:avLst/>
            </a:prstGeom>
            <a:ln w="9525">
              <a:solidFill>
                <a:srgbClr val="1450E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E2E4B744-B7CF-4E6A-A7E6-41D8B5984A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94574" y="4109330"/>
              <a:ext cx="0" cy="900988"/>
            </a:xfrm>
            <a:prstGeom prst="line">
              <a:avLst/>
            </a:prstGeom>
            <a:ln w="9525">
              <a:solidFill>
                <a:srgbClr val="1450E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Isosceles Triangle 274">
              <a:extLst>
                <a:ext uri="{FF2B5EF4-FFF2-40B4-BE49-F238E27FC236}">
                  <a16:creationId xmlns:a16="http://schemas.microsoft.com/office/drawing/2014/main" id="{B29C2404-9CB4-4352-A28B-7575212EC3B1}"/>
                </a:ext>
              </a:extLst>
            </p:cNvPr>
            <p:cNvSpPr/>
            <p:nvPr/>
          </p:nvSpPr>
          <p:spPr>
            <a:xfrm rot="11271074">
              <a:off x="7608585" y="4688210"/>
              <a:ext cx="45719" cy="165482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76" name="Right Bracket 275">
              <a:extLst>
                <a:ext uri="{FF2B5EF4-FFF2-40B4-BE49-F238E27FC236}">
                  <a16:creationId xmlns:a16="http://schemas.microsoft.com/office/drawing/2014/main" id="{1FEBFA9B-1859-492B-BAF8-0FEB073CF714}"/>
                </a:ext>
              </a:extLst>
            </p:cNvPr>
            <p:cNvSpPr/>
            <p:nvPr/>
          </p:nvSpPr>
          <p:spPr>
            <a:xfrm rot="1734020">
              <a:off x="7790243" y="4567119"/>
              <a:ext cx="45719" cy="373186"/>
            </a:xfrm>
            <a:prstGeom prst="rightBracket">
              <a:avLst/>
            </a:prstGeom>
            <a:ln w="19050">
              <a:solidFill>
                <a:srgbClr val="00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77" name="Arrow: Curved Right 276">
              <a:extLst>
                <a:ext uri="{FF2B5EF4-FFF2-40B4-BE49-F238E27FC236}">
                  <a16:creationId xmlns:a16="http://schemas.microsoft.com/office/drawing/2014/main" id="{6730106D-309E-485F-8732-988DD67447BA}"/>
                </a:ext>
              </a:extLst>
            </p:cNvPr>
            <p:cNvSpPr/>
            <p:nvPr/>
          </p:nvSpPr>
          <p:spPr>
            <a:xfrm rot="5400000">
              <a:off x="7735163" y="3846271"/>
              <a:ext cx="100736" cy="352735"/>
            </a:xfrm>
            <a:prstGeom prst="curvedRightArrow">
              <a:avLst/>
            </a:prstGeom>
            <a:solidFill>
              <a:srgbClr val="00BE28"/>
            </a:solidFill>
            <a:ln w="6350">
              <a:solidFill>
                <a:srgbClr val="00B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278" name="TextBox 277">
            <a:extLst>
              <a:ext uri="{FF2B5EF4-FFF2-40B4-BE49-F238E27FC236}">
                <a16:creationId xmlns:a16="http://schemas.microsoft.com/office/drawing/2014/main" id="{F6CA5D26-C4D2-42B6-91F3-3CF50CA4D64A}"/>
              </a:ext>
            </a:extLst>
          </p:cNvPr>
          <p:cNvSpPr txBox="1"/>
          <p:nvPr/>
        </p:nvSpPr>
        <p:spPr>
          <a:xfrm>
            <a:off x="5958003" y="5567640"/>
            <a:ext cx="19507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Spiral instability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More directional stability than lateral.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09C9A9EA-0A48-4E46-B336-B8F2A9B6D102}"/>
              </a:ext>
            </a:extLst>
          </p:cNvPr>
          <p:cNvSpPr txBox="1"/>
          <p:nvPr/>
        </p:nvSpPr>
        <p:spPr>
          <a:xfrm>
            <a:off x="7766185" y="5574868"/>
            <a:ext cx="18619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Dutch roll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More lateral stability than directional.</a:t>
            </a:r>
          </a:p>
        </p:txBody>
      </p:sp>
      <p:sp>
        <p:nvSpPr>
          <p:cNvPr id="231" name="Arc 230"/>
          <p:cNvSpPr/>
          <p:nvPr/>
        </p:nvSpPr>
        <p:spPr>
          <a:xfrm rot="19423713">
            <a:off x="3190941" y="2116342"/>
            <a:ext cx="1678493" cy="1322352"/>
          </a:xfrm>
          <a:prstGeom prst="arc">
            <a:avLst>
              <a:gd name="adj1" fmla="val 16200000"/>
              <a:gd name="adj2" fmla="val 21436330"/>
            </a:avLst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0" name="Group 259"/>
          <p:cNvGrpSpPr/>
          <p:nvPr/>
        </p:nvGrpSpPr>
        <p:grpSpPr>
          <a:xfrm>
            <a:off x="1436229" y="1209818"/>
            <a:ext cx="6828844" cy="2170457"/>
            <a:chOff x="818486" y="944089"/>
            <a:chExt cx="6828844" cy="2170457"/>
          </a:xfrm>
        </p:grpSpPr>
        <p:sp>
          <p:nvSpPr>
            <p:cNvPr id="34" name="Freeform 33"/>
            <p:cNvSpPr/>
            <p:nvPr/>
          </p:nvSpPr>
          <p:spPr>
            <a:xfrm>
              <a:off x="4064981" y="1504825"/>
              <a:ext cx="2463800" cy="823194"/>
            </a:xfrm>
            <a:custGeom>
              <a:avLst/>
              <a:gdLst>
                <a:gd name="connsiteX0" fmla="*/ 0 w 2463800"/>
                <a:gd name="connsiteY0" fmla="*/ 442957 h 769369"/>
                <a:gd name="connsiteX1" fmla="*/ 211666 w 2463800"/>
                <a:gd name="connsiteY1" fmla="*/ 637691 h 769369"/>
                <a:gd name="connsiteX2" fmla="*/ 461433 w 2463800"/>
                <a:gd name="connsiteY2" fmla="*/ 747757 h 769369"/>
                <a:gd name="connsiteX3" fmla="*/ 626533 w 2463800"/>
                <a:gd name="connsiteY3" fmla="*/ 768924 h 769369"/>
                <a:gd name="connsiteX4" fmla="*/ 774700 w 2463800"/>
                <a:gd name="connsiteY4" fmla="*/ 739291 h 769369"/>
                <a:gd name="connsiteX5" fmla="*/ 922866 w 2463800"/>
                <a:gd name="connsiteY5" fmla="*/ 624991 h 769369"/>
                <a:gd name="connsiteX6" fmla="*/ 1117600 w 2463800"/>
                <a:gd name="connsiteY6" fmla="*/ 438724 h 769369"/>
                <a:gd name="connsiteX7" fmla="*/ 1282700 w 2463800"/>
                <a:gd name="connsiteY7" fmla="*/ 231291 h 769369"/>
                <a:gd name="connsiteX8" fmla="*/ 1401233 w 2463800"/>
                <a:gd name="connsiteY8" fmla="*/ 116991 h 769369"/>
                <a:gd name="connsiteX9" fmla="*/ 1507066 w 2463800"/>
                <a:gd name="connsiteY9" fmla="*/ 36557 h 769369"/>
                <a:gd name="connsiteX10" fmla="*/ 1579033 w 2463800"/>
                <a:gd name="connsiteY10" fmla="*/ 2691 h 769369"/>
                <a:gd name="connsiteX11" fmla="*/ 1684866 w 2463800"/>
                <a:gd name="connsiteY11" fmla="*/ 6924 h 769369"/>
                <a:gd name="connsiteX12" fmla="*/ 1769533 w 2463800"/>
                <a:gd name="connsiteY12" fmla="*/ 45024 h 769369"/>
                <a:gd name="connsiteX13" fmla="*/ 1900766 w 2463800"/>
                <a:gd name="connsiteY13" fmla="*/ 142391 h 769369"/>
                <a:gd name="connsiteX14" fmla="*/ 2112433 w 2463800"/>
                <a:gd name="connsiteY14" fmla="*/ 311724 h 769369"/>
                <a:gd name="connsiteX15" fmla="*/ 2463800 w 2463800"/>
                <a:gd name="connsiteY15" fmla="*/ 624991 h 769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63800" h="769369">
                  <a:moveTo>
                    <a:pt x="0" y="442957"/>
                  </a:moveTo>
                  <a:cubicBezTo>
                    <a:pt x="67380" y="514924"/>
                    <a:pt x="134761" y="586891"/>
                    <a:pt x="211666" y="637691"/>
                  </a:cubicBezTo>
                  <a:cubicBezTo>
                    <a:pt x="288571" y="688491"/>
                    <a:pt x="392289" y="725885"/>
                    <a:pt x="461433" y="747757"/>
                  </a:cubicBezTo>
                  <a:cubicBezTo>
                    <a:pt x="530577" y="769629"/>
                    <a:pt x="574322" y="770335"/>
                    <a:pt x="626533" y="768924"/>
                  </a:cubicBezTo>
                  <a:cubicBezTo>
                    <a:pt x="678744" y="767513"/>
                    <a:pt x="725311" y="763280"/>
                    <a:pt x="774700" y="739291"/>
                  </a:cubicBezTo>
                  <a:cubicBezTo>
                    <a:pt x="824089" y="715302"/>
                    <a:pt x="865716" y="675085"/>
                    <a:pt x="922866" y="624991"/>
                  </a:cubicBezTo>
                  <a:cubicBezTo>
                    <a:pt x="980016" y="574897"/>
                    <a:pt x="1057628" y="504341"/>
                    <a:pt x="1117600" y="438724"/>
                  </a:cubicBezTo>
                  <a:cubicBezTo>
                    <a:pt x="1177572" y="373107"/>
                    <a:pt x="1235428" y="284913"/>
                    <a:pt x="1282700" y="231291"/>
                  </a:cubicBezTo>
                  <a:cubicBezTo>
                    <a:pt x="1329972" y="177669"/>
                    <a:pt x="1363839" y="149447"/>
                    <a:pt x="1401233" y="116991"/>
                  </a:cubicBezTo>
                  <a:cubicBezTo>
                    <a:pt x="1438627" y="84535"/>
                    <a:pt x="1477433" y="55607"/>
                    <a:pt x="1507066" y="36557"/>
                  </a:cubicBezTo>
                  <a:cubicBezTo>
                    <a:pt x="1536699" y="17507"/>
                    <a:pt x="1549400" y="7630"/>
                    <a:pt x="1579033" y="2691"/>
                  </a:cubicBezTo>
                  <a:cubicBezTo>
                    <a:pt x="1608666" y="-2248"/>
                    <a:pt x="1653116" y="-131"/>
                    <a:pt x="1684866" y="6924"/>
                  </a:cubicBezTo>
                  <a:cubicBezTo>
                    <a:pt x="1716616" y="13979"/>
                    <a:pt x="1733550" y="22446"/>
                    <a:pt x="1769533" y="45024"/>
                  </a:cubicBezTo>
                  <a:cubicBezTo>
                    <a:pt x="1805516" y="67602"/>
                    <a:pt x="1843616" y="97941"/>
                    <a:pt x="1900766" y="142391"/>
                  </a:cubicBezTo>
                  <a:cubicBezTo>
                    <a:pt x="1957916" y="186841"/>
                    <a:pt x="2018594" y="231291"/>
                    <a:pt x="2112433" y="311724"/>
                  </a:cubicBezTo>
                  <a:cubicBezTo>
                    <a:pt x="2206272" y="392157"/>
                    <a:pt x="2335036" y="508574"/>
                    <a:pt x="2463800" y="624991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076700" y="1739137"/>
              <a:ext cx="2425700" cy="524947"/>
            </a:xfrm>
            <a:custGeom>
              <a:avLst/>
              <a:gdLst>
                <a:gd name="connsiteX0" fmla="*/ 0 w 2425700"/>
                <a:gd name="connsiteY0" fmla="*/ 250530 h 524947"/>
                <a:gd name="connsiteX1" fmla="*/ 169333 w 2425700"/>
                <a:gd name="connsiteY1" fmla="*/ 411396 h 524947"/>
                <a:gd name="connsiteX2" fmla="*/ 321733 w 2425700"/>
                <a:gd name="connsiteY2" fmla="*/ 487596 h 524947"/>
                <a:gd name="connsiteX3" fmla="*/ 491067 w 2425700"/>
                <a:gd name="connsiteY3" fmla="*/ 521463 h 524947"/>
                <a:gd name="connsiteX4" fmla="*/ 664633 w 2425700"/>
                <a:gd name="connsiteY4" fmla="*/ 521463 h 524947"/>
                <a:gd name="connsiteX5" fmla="*/ 762000 w 2425700"/>
                <a:gd name="connsiteY5" fmla="*/ 500296 h 524947"/>
                <a:gd name="connsiteX6" fmla="*/ 884767 w 2425700"/>
                <a:gd name="connsiteY6" fmla="*/ 441030 h 524947"/>
                <a:gd name="connsiteX7" fmla="*/ 1016000 w 2425700"/>
                <a:gd name="connsiteY7" fmla="*/ 326730 h 524947"/>
                <a:gd name="connsiteX8" fmla="*/ 1109133 w 2425700"/>
                <a:gd name="connsiteY8" fmla="*/ 237830 h 524947"/>
                <a:gd name="connsiteX9" fmla="*/ 1244600 w 2425700"/>
                <a:gd name="connsiteY9" fmla="*/ 119296 h 524947"/>
                <a:gd name="connsiteX10" fmla="*/ 1329267 w 2425700"/>
                <a:gd name="connsiteY10" fmla="*/ 72730 h 524947"/>
                <a:gd name="connsiteX11" fmla="*/ 1464733 w 2425700"/>
                <a:gd name="connsiteY11" fmla="*/ 21930 h 524947"/>
                <a:gd name="connsiteX12" fmla="*/ 1591733 w 2425700"/>
                <a:gd name="connsiteY12" fmla="*/ 763 h 524947"/>
                <a:gd name="connsiteX13" fmla="*/ 1718733 w 2425700"/>
                <a:gd name="connsiteY13" fmla="*/ 9230 h 524947"/>
                <a:gd name="connsiteX14" fmla="*/ 1883833 w 2425700"/>
                <a:gd name="connsiteY14" fmla="*/ 51563 h 524947"/>
                <a:gd name="connsiteX15" fmla="*/ 2015067 w 2425700"/>
                <a:gd name="connsiteY15" fmla="*/ 102363 h 524947"/>
                <a:gd name="connsiteX16" fmla="*/ 2146300 w 2425700"/>
                <a:gd name="connsiteY16" fmla="*/ 174330 h 524947"/>
                <a:gd name="connsiteX17" fmla="*/ 2425700 w 2425700"/>
                <a:gd name="connsiteY17" fmla="*/ 335196 h 52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25700" h="524947">
                  <a:moveTo>
                    <a:pt x="0" y="250530"/>
                  </a:moveTo>
                  <a:cubicBezTo>
                    <a:pt x="57855" y="311207"/>
                    <a:pt x="115711" y="371885"/>
                    <a:pt x="169333" y="411396"/>
                  </a:cubicBezTo>
                  <a:cubicBezTo>
                    <a:pt x="222955" y="450907"/>
                    <a:pt x="268111" y="469252"/>
                    <a:pt x="321733" y="487596"/>
                  </a:cubicBezTo>
                  <a:cubicBezTo>
                    <a:pt x="375355" y="505940"/>
                    <a:pt x="433917" y="515818"/>
                    <a:pt x="491067" y="521463"/>
                  </a:cubicBezTo>
                  <a:cubicBezTo>
                    <a:pt x="548217" y="527108"/>
                    <a:pt x="619478" y="524991"/>
                    <a:pt x="664633" y="521463"/>
                  </a:cubicBezTo>
                  <a:cubicBezTo>
                    <a:pt x="709789" y="517935"/>
                    <a:pt x="725311" y="513701"/>
                    <a:pt x="762000" y="500296"/>
                  </a:cubicBezTo>
                  <a:cubicBezTo>
                    <a:pt x="798689" y="486891"/>
                    <a:pt x="842434" y="469958"/>
                    <a:pt x="884767" y="441030"/>
                  </a:cubicBezTo>
                  <a:cubicBezTo>
                    <a:pt x="927100" y="412102"/>
                    <a:pt x="978606" y="360597"/>
                    <a:pt x="1016000" y="326730"/>
                  </a:cubicBezTo>
                  <a:cubicBezTo>
                    <a:pt x="1053394" y="292863"/>
                    <a:pt x="1071033" y="272402"/>
                    <a:pt x="1109133" y="237830"/>
                  </a:cubicBezTo>
                  <a:cubicBezTo>
                    <a:pt x="1147233" y="203258"/>
                    <a:pt x="1207911" y="146813"/>
                    <a:pt x="1244600" y="119296"/>
                  </a:cubicBezTo>
                  <a:cubicBezTo>
                    <a:pt x="1281289" y="91779"/>
                    <a:pt x="1292578" y="88958"/>
                    <a:pt x="1329267" y="72730"/>
                  </a:cubicBezTo>
                  <a:cubicBezTo>
                    <a:pt x="1365956" y="56502"/>
                    <a:pt x="1420989" y="33924"/>
                    <a:pt x="1464733" y="21930"/>
                  </a:cubicBezTo>
                  <a:cubicBezTo>
                    <a:pt x="1508477" y="9936"/>
                    <a:pt x="1549400" y="2880"/>
                    <a:pt x="1591733" y="763"/>
                  </a:cubicBezTo>
                  <a:cubicBezTo>
                    <a:pt x="1634066" y="-1354"/>
                    <a:pt x="1670050" y="763"/>
                    <a:pt x="1718733" y="9230"/>
                  </a:cubicBezTo>
                  <a:cubicBezTo>
                    <a:pt x="1767416" y="17697"/>
                    <a:pt x="1834444" y="36041"/>
                    <a:pt x="1883833" y="51563"/>
                  </a:cubicBezTo>
                  <a:cubicBezTo>
                    <a:pt x="1933222" y="67085"/>
                    <a:pt x="1971323" y="81902"/>
                    <a:pt x="2015067" y="102363"/>
                  </a:cubicBezTo>
                  <a:cubicBezTo>
                    <a:pt x="2058811" y="122824"/>
                    <a:pt x="2146300" y="174330"/>
                    <a:pt x="2146300" y="174330"/>
                  </a:cubicBezTo>
                  <a:lnTo>
                    <a:pt x="2425700" y="335196"/>
                  </a:lnTo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33" name="Straight Connector 232"/>
            <p:cNvCxnSpPr/>
            <p:nvPr/>
          </p:nvCxnSpPr>
          <p:spPr>
            <a:xfrm flipV="1">
              <a:off x="2987824" y="1381567"/>
              <a:ext cx="1080120" cy="602841"/>
            </a:xfrm>
            <a:prstGeom prst="line">
              <a:avLst/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ADC35C-F652-4C2C-A627-81590450E140}"/>
                </a:ext>
              </a:extLst>
            </p:cNvPr>
            <p:cNvCxnSpPr/>
            <p:nvPr/>
          </p:nvCxnSpPr>
          <p:spPr>
            <a:xfrm>
              <a:off x="2987824" y="944089"/>
              <a:ext cx="0" cy="2023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72E6A8-43DE-46E1-9959-590D0197BCCD}"/>
                </a:ext>
              </a:extLst>
            </p:cNvPr>
            <p:cNvSpPr txBox="1"/>
            <p:nvPr/>
          </p:nvSpPr>
          <p:spPr>
            <a:xfrm rot="709697">
              <a:off x="3509813" y="1641208"/>
              <a:ext cx="68220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9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Positive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3E87D1F-8017-4A1C-806A-4232CE20DDB3}"/>
                </a:ext>
              </a:extLst>
            </p:cNvPr>
            <p:cNvSpPr txBox="1"/>
            <p:nvPr/>
          </p:nvSpPr>
          <p:spPr>
            <a:xfrm rot="19831475">
              <a:off x="3482401" y="1195378"/>
              <a:ext cx="104866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9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Neutral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1052E3-4B60-41E3-B9F4-819468EC80B7}"/>
                </a:ext>
              </a:extLst>
            </p:cNvPr>
            <p:cNvSpPr txBox="1"/>
            <p:nvPr/>
          </p:nvSpPr>
          <p:spPr>
            <a:xfrm rot="17799957">
              <a:off x="3102672" y="1297828"/>
              <a:ext cx="6683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9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Negative</a:t>
              </a:r>
            </a:p>
          </p:txBody>
        </p: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5CADC35C-F652-4C2C-A627-81590450E140}"/>
                </a:ext>
              </a:extLst>
            </p:cNvPr>
            <p:cNvCxnSpPr/>
            <p:nvPr/>
          </p:nvCxnSpPr>
          <p:spPr>
            <a:xfrm>
              <a:off x="4067944" y="952906"/>
              <a:ext cx="0" cy="2023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5CADC35C-F652-4C2C-A627-81590450E140}"/>
                </a:ext>
              </a:extLst>
            </p:cNvPr>
            <p:cNvCxnSpPr/>
            <p:nvPr/>
          </p:nvCxnSpPr>
          <p:spPr>
            <a:xfrm flipH="1">
              <a:off x="2986927" y="1962429"/>
              <a:ext cx="4660403" cy="264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/>
            <p:nvPr/>
          </p:nvSpPr>
          <p:spPr>
            <a:xfrm>
              <a:off x="4072467" y="1843768"/>
              <a:ext cx="2451100" cy="394275"/>
            </a:xfrm>
            <a:custGeom>
              <a:avLst/>
              <a:gdLst>
                <a:gd name="connsiteX0" fmla="*/ 0 w 2451100"/>
                <a:gd name="connsiteY0" fmla="*/ 145899 h 394275"/>
                <a:gd name="connsiteX1" fmla="*/ 160866 w 2451100"/>
                <a:gd name="connsiteY1" fmla="*/ 277132 h 394275"/>
                <a:gd name="connsiteX2" fmla="*/ 330200 w 2451100"/>
                <a:gd name="connsiteY2" fmla="*/ 353332 h 394275"/>
                <a:gd name="connsiteX3" fmla="*/ 554566 w 2451100"/>
                <a:gd name="connsiteY3" fmla="*/ 391432 h 394275"/>
                <a:gd name="connsiteX4" fmla="*/ 736600 w 2451100"/>
                <a:gd name="connsiteY4" fmla="*/ 382965 h 394275"/>
                <a:gd name="connsiteX5" fmla="*/ 893233 w 2451100"/>
                <a:gd name="connsiteY5" fmla="*/ 315232 h 394275"/>
                <a:gd name="connsiteX6" fmla="*/ 1011766 w 2451100"/>
                <a:gd name="connsiteY6" fmla="*/ 213632 h 394275"/>
                <a:gd name="connsiteX7" fmla="*/ 1092200 w 2451100"/>
                <a:gd name="connsiteY7" fmla="*/ 137432 h 394275"/>
                <a:gd name="connsiteX8" fmla="*/ 1198033 w 2451100"/>
                <a:gd name="connsiteY8" fmla="*/ 69699 h 394275"/>
                <a:gd name="connsiteX9" fmla="*/ 1291166 w 2451100"/>
                <a:gd name="connsiteY9" fmla="*/ 23132 h 394275"/>
                <a:gd name="connsiteX10" fmla="*/ 1380066 w 2451100"/>
                <a:gd name="connsiteY10" fmla="*/ 1965 h 394275"/>
                <a:gd name="connsiteX11" fmla="*/ 1515533 w 2451100"/>
                <a:gd name="connsiteY11" fmla="*/ 6199 h 394275"/>
                <a:gd name="connsiteX12" fmla="*/ 1638300 w 2451100"/>
                <a:gd name="connsiteY12" fmla="*/ 48532 h 394275"/>
                <a:gd name="connsiteX13" fmla="*/ 1735666 w 2451100"/>
                <a:gd name="connsiteY13" fmla="*/ 86632 h 394275"/>
                <a:gd name="connsiteX14" fmla="*/ 1858433 w 2451100"/>
                <a:gd name="connsiteY14" fmla="*/ 116265 h 394275"/>
                <a:gd name="connsiteX15" fmla="*/ 1985433 w 2451100"/>
                <a:gd name="connsiteY15" fmla="*/ 124732 h 394275"/>
                <a:gd name="connsiteX16" fmla="*/ 2451100 w 2451100"/>
                <a:gd name="connsiteY16" fmla="*/ 124732 h 39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51100" h="394275">
                  <a:moveTo>
                    <a:pt x="0" y="145899"/>
                  </a:moveTo>
                  <a:cubicBezTo>
                    <a:pt x="52916" y="194229"/>
                    <a:pt x="105833" y="242560"/>
                    <a:pt x="160866" y="277132"/>
                  </a:cubicBezTo>
                  <a:cubicBezTo>
                    <a:pt x="215899" y="311704"/>
                    <a:pt x="264583" y="334282"/>
                    <a:pt x="330200" y="353332"/>
                  </a:cubicBezTo>
                  <a:cubicBezTo>
                    <a:pt x="395817" y="372382"/>
                    <a:pt x="486833" y="386493"/>
                    <a:pt x="554566" y="391432"/>
                  </a:cubicBezTo>
                  <a:cubicBezTo>
                    <a:pt x="622299" y="396371"/>
                    <a:pt x="680155" y="395665"/>
                    <a:pt x="736600" y="382965"/>
                  </a:cubicBezTo>
                  <a:cubicBezTo>
                    <a:pt x="793045" y="370265"/>
                    <a:pt x="847372" y="343454"/>
                    <a:pt x="893233" y="315232"/>
                  </a:cubicBezTo>
                  <a:cubicBezTo>
                    <a:pt x="939094" y="287010"/>
                    <a:pt x="978605" y="243265"/>
                    <a:pt x="1011766" y="213632"/>
                  </a:cubicBezTo>
                  <a:cubicBezTo>
                    <a:pt x="1044927" y="183999"/>
                    <a:pt x="1061156" y="161421"/>
                    <a:pt x="1092200" y="137432"/>
                  </a:cubicBezTo>
                  <a:cubicBezTo>
                    <a:pt x="1123244" y="113443"/>
                    <a:pt x="1164872" y="88749"/>
                    <a:pt x="1198033" y="69699"/>
                  </a:cubicBezTo>
                  <a:cubicBezTo>
                    <a:pt x="1231194" y="50649"/>
                    <a:pt x="1260827" y="34421"/>
                    <a:pt x="1291166" y="23132"/>
                  </a:cubicBezTo>
                  <a:cubicBezTo>
                    <a:pt x="1321505" y="11843"/>
                    <a:pt x="1342672" y="4787"/>
                    <a:pt x="1380066" y="1965"/>
                  </a:cubicBezTo>
                  <a:cubicBezTo>
                    <a:pt x="1417460" y="-857"/>
                    <a:pt x="1472494" y="-1562"/>
                    <a:pt x="1515533" y="6199"/>
                  </a:cubicBezTo>
                  <a:cubicBezTo>
                    <a:pt x="1558572" y="13960"/>
                    <a:pt x="1601611" y="35127"/>
                    <a:pt x="1638300" y="48532"/>
                  </a:cubicBezTo>
                  <a:cubicBezTo>
                    <a:pt x="1674989" y="61937"/>
                    <a:pt x="1698977" y="75343"/>
                    <a:pt x="1735666" y="86632"/>
                  </a:cubicBezTo>
                  <a:cubicBezTo>
                    <a:pt x="1772355" y="97921"/>
                    <a:pt x="1816805" y="109915"/>
                    <a:pt x="1858433" y="116265"/>
                  </a:cubicBezTo>
                  <a:cubicBezTo>
                    <a:pt x="1900061" y="122615"/>
                    <a:pt x="1886655" y="123321"/>
                    <a:pt x="1985433" y="124732"/>
                  </a:cubicBezTo>
                  <a:cubicBezTo>
                    <a:pt x="2084211" y="126143"/>
                    <a:pt x="2267655" y="125437"/>
                    <a:pt x="2451100" y="124732"/>
                  </a:cubicBezTo>
                </a:path>
              </a:pathLst>
            </a:custGeom>
            <a:noFill/>
            <a:ln w="19050">
              <a:solidFill>
                <a:srgbClr val="00B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001052E3-4B60-41E3-B9F4-819468EC80B7}"/>
                </a:ext>
              </a:extLst>
            </p:cNvPr>
            <p:cNvSpPr txBox="1"/>
            <p:nvPr/>
          </p:nvSpPr>
          <p:spPr>
            <a:xfrm>
              <a:off x="6493729" y="2060848"/>
              <a:ext cx="6683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9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Negative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73E87D1F-8017-4A1C-806A-4232CE20DDB3}"/>
                </a:ext>
              </a:extLst>
            </p:cNvPr>
            <p:cNvSpPr txBox="1"/>
            <p:nvPr/>
          </p:nvSpPr>
          <p:spPr>
            <a:xfrm>
              <a:off x="6487456" y="1916832"/>
              <a:ext cx="6746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9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Neutral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7372E6A8-43DE-46E1-9959-590D0197BCCD}"/>
                </a:ext>
              </a:extLst>
            </p:cNvPr>
            <p:cNvSpPr txBox="1"/>
            <p:nvPr/>
          </p:nvSpPr>
          <p:spPr>
            <a:xfrm>
              <a:off x="6487456" y="1772816"/>
              <a:ext cx="68220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9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Positive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779912" y="2728545"/>
              <a:ext cx="285069" cy="0"/>
            </a:xfrm>
            <a:prstGeom prst="straightConnector1">
              <a:avLst/>
            </a:prstGeom>
            <a:ln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 flipH="1" flipV="1">
              <a:off x="2987824" y="2728546"/>
              <a:ext cx="252132" cy="3331"/>
            </a:xfrm>
            <a:prstGeom prst="straightConnector1">
              <a:avLst/>
            </a:prstGeom>
            <a:ln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73E87D1F-8017-4A1C-806A-4232CE20DDB3}"/>
                </a:ext>
              </a:extLst>
            </p:cNvPr>
            <p:cNvSpPr txBox="1"/>
            <p:nvPr/>
          </p:nvSpPr>
          <p:spPr>
            <a:xfrm>
              <a:off x="3203848" y="2516433"/>
              <a:ext cx="67650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Initial </a:t>
              </a:r>
            </a:p>
            <a:p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reaction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73E87D1F-8017-4A1C-806A-4232CE20DDB3}"/>
                </a:ext>
              </a:extLst>
            </p:cNvPr>
            <p:cNvSpPr txBox="1"/>
            <p:nvPr/>
          </p:nvSpPr>
          <p:spPr>
            <a:xfrm>
              <a:off x="4572000" y="2593390"/>
              <a:ext cx="17784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Subsequent reaction</a:t>
              </a:r>
            </a:p>
          </p:txBody>
        </p:sp>
        <p:cxnSp>
          <p:nvCxnSpPr>
            <p:cNvPr id="182" name="Straight Arrow Connector 181"/>
            <p:cNvCxnSpPr/>
            <p:nvPr/>
          </p:nvCxnSpPr>
          <p:spPr>
            <a:xfrm flipH="1">
              <a:off x="4074264" y="2728545"/>
              <a:ext cx="537203" cy="464"/>
            </a:xfrm>
            <a:prstGeom prst="straightConnector1">
              <a:avLst/>
            </a:prstGeom>
            <a:ln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>
              <a:off x="5893720" y="2731876"/>
              <a:ext cx="639482" cy="0"/>
            </a:xfrm>
            <a:prstGeom prst="straightConnector1">
              <a:avLst/>
            </a:prstGeom>
            <a:ln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73E87D1F-8017-4A1C-806A-4232CE20DDB3}"/>
                </a:ext>
              </a:extLst>
            </p:cNvPr>
            <p:cNvSpPr txBox="1"/>
            <p:nvPr/>
          </p:nvSpPr>
          <p:spPr>
            <a:xfrm>
              <a:off x="3199326" y="2852936"/>
              <a:ext cx="6765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STATIC</a:t>
              </a: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73E87D1F-8017-4A1C-806A-4232CE20DDB3}"/>
                </a:ext>
              </a:extLst>
            </p:cNvPr>
            <p:cNvSpPr txBox="1"/>
            <p:nvPr/>
          </p:nvSpPr>
          <p:spPr>
            <a:xfrm>
              <a:off x="4867159" y="2852936"/>
              <a:ext cx="11673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DYNAMIC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73E87D1F-8017-4A1C-806A-4232CE20DDB3}"/>
                </a:ext>
              </a:extLst>
            </p:cNvPr>
            <p:cNvSpPr txBox="1"/>
            <p:nvPr/>
          </p:nvSpPr>
          <p:spPr>
            <a:xfrm>
              <a:off x="822719" y="960515"/>
              <a:ext cx="19557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An aircraft must have static stability before it can be dynamically stable.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73E87D1F-8017-4A1C-806A-4232CE20DDB3}"/>
                </a:ext>
              </a:extLst>
            </p:cNvPr>
            <p:cNvSpPr txBox="1"/>
            <p:nvPr/>
          </p:nvSpPr>
          <p:spPr>
            <a:xfrm>
              <a:off x="818486" y="2014504"/>
              <a:ext cx="19557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An aircraft can be statically stable but dynamically unstable at the same time.</a:t>
              </a:r>
            </a:p>
          </p:txBody>
        </p:sp>
      </p:grpSp>
      <p:cxnSp>
        <p:nvCxnSpPr>
          <p:cNvPr id="262" name="Straight Connector 261"/>
          <p:cNvCxnSpPr/>
          <p:nvPr/>
        </p:nvCxnSpPr>
        <p:spPr>
          <a:xfrm>
            <a:off x="336195" y="3412682"/>
            <a:ext cx="9089594" cy="34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CB0C8C69-17D0-4070-A142-4746937212E0}"/>
              </a:ext>
            </a:extLst>
          </p:cNvPr>
          <p:cNvCxnSpPr>
            <a:cxnSpLocks/>
          </p:cNvCxnSpPr>
          <p:nvPr/>
        </p:nvCxnSpPr>
        <p:spPr>
          <a:xfrm flipV="1">
            <a:off x="3553300" y="3822105"/>
            <a:ext cx="0" cy="828162"/>
          </a:xfrm>
          <a:prstGeom prst="straightConnector1">
            <a:avLst/>
          </a:prstGeom>
          <a:ln w="19050">
            <a:solidFill>
              <a:srgbClr val="1450E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F46B6F6C-5267-47E1-A264-20867849D047}"/>
              </a:ext>
            </a:extLst>
          </p:cNvPr>
          <p:cNvSpPr txBox="1"/>
          <p:nvPr/>
        </p:nvSpPr>
        <p:spPr>
          <a:xfrm>
            <a:off x="3283173" y="3706892"/>
            <a:ext cx="231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204" name="Arrow: Curved Right 205">
            <a:extLst>
              <a:ext uri="{FF2B5EF4-FFF2-40B4-BE49-F238E27FC236}">
                <a16:creationId xmlns:a16="http://schemas.microsoft.com/office/drawing/2014/main" id="{1A00ED28-3972-4B48-9AFE-C95048C0E7DD}"/>
              </a:ext>
            </a:extLst>
          </p:cNvPr>
          <p:cNvSpPr/>
          <p:nvPr/>
        </p:nvSpPr>
        <p:spPr>
          <a:xfrm rot="9789248" flipV="1">
            <a:off x="3973006" y="4312526"/>
            <a:ext cx="191245" cy="545767"/>
          </a:xfrm>
          <a:prstGeom prst="curvedRightArrow">
            <a:avLst>
              <a:gd name="adj1" fmla="val 10690"/>
              <a:gd name="adj2" fmla="val 50000"/>
              <a:gd name="adj3" fmla="val 25000"/>
            </a:avLst>
          </a:prstGeom>
          <a:solidFill>
            <a:srgbClr val="00BE28"/>
          </a:solidFill>
          <a:ln w="6350">
            <a:solidFill>
              <a:srgbClr val="00B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83" name="Straight Connector 282"/>
          <p:cNvCxnSpPr/>
          <p:nvPr/>
        </p:nvCxnSpPr>
        <p:spPr>
          <a:xfrm>
            <a:off x="4670680" y="3407563"/>
            <a:ext cx="0" cy="3077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7965746" y="4467185"/>
            <a:ext cx="859780" cy="771806"/>
            <a:chOff x="7820973" y="4330025"/>
            <a:chExt cx="859780" cy="771806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695E5601-1899-45B3-BBDF-0A3FE102737B}"/>
                </a:ext>
              </a:extLst>
            </p:cNvPr>
            <p:cNvGrpSpPr/>
            <p:nvPr/>
          </p:nvGrpSpPr>
          <p:grpSpPr>
            <a:xfrm rot="991231">
              <a:off x="7820973" y="4478226"/>
              <a:ext cx="598327" cy="477885"/>
              <a:chOff x="7467971" y="2275869"/>
              <a:chExt cx="598327" cy="477885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F844AFDE-CEDD-4756-BCF1-A778BC0C5B08}"/>
                  </a:ext>
                </a:extLst>
              </p:cNvPr>
              <p:cNvSpPr/>
              <p:nvPr/>
            </p:nvSpPr>
            <p:spPr>
              <a:xfrm rot="156482">
                <a:off x="7780607" y="2448303"/>
                <a:ext cx="97165" cy="30545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01C5CDF7-1345-432C-A37A-91FFC8F51A64}"/>
                  </a:ext>
                </a:extLst>
              </p:cNvPr>
              <p:cNvSpPr/>
              <p:nvPr/>
            </p:nvSpPr>
            <p:spPr>
              <a:xfrm rot="18392866">
                <a:off x="7650873" y="2170199"/>
                <a:ext cx="94112" cy="30545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13486DDD-81E9-4391-AB04-A173BB804297}"/>
                  </a:ext>
                </a:extLst>
              </p:cNvPr>
              <p:cNvSpPr/>
              <p:nvPr/>
            </p:nvSpPr>
            <p:spPr>
              <a:xfrm rot="20025795">
                <a:off x="7467971" y="2405622"/>
                <a:ext cx="598327" cy="934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AADA1728-7697-4786-B374-5C406BDF3522}"/>
                  </a:ext>
                </a:extLst>
              </p:cNvPr>
              <p:cNvSpPr/>
              <p:nvPr/>
            </p:nvSpPr>
            <p:spPr>
              <a:xfrm rot="20012931">
                <a:off x="7482566" y="2475892"/>
                <a:ext cx="45719" cy="21078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</p:grpSp>
        <p:sp>
          <p:nvSpPr>
            <p:cNvPr id="214" name="Right Bracket 213">
              <a:extLst>
                <a:ext uri="{FF2B5EF4-FFF2-40B4-BE49-F238E27FC236}">
                  <a16:creationId xmlns:a16="http://schemas.microsoft.com/office/drawing/2014/main" id="{6740F565-1D97-4D03-85E5-0350B6ED4342}"/>
                </a:ext>
              </a:extLst>
            </p:cNvPr>
            <p:cNvSpPr/>
            <p:nvPr/>
          </p:nvSpPr>
          <p:spPr>
            <a:xfrm rot="1071714">
              <a:off x="8252697" y="4719537"/>
              <a:ext cx="51230" cy="314261"/>
            </a:xfrm>
            <a:prstGeom prst="rightBracket">
              <a:avLst/>
            </a:prstGeom>
            <a:ln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69138150-EC92-4816-B266-0EF487931812}"/>
                </a:ext>
              </a:extLst>
            </p:cNvPr>
            <p:cNvSpPr/>
            <p:nvPr/>
          </p:nvSpPr>
          <p:spPr>
            <a:xfrm rot="730361">
              <a:off x="8027255" y="4528236"/>
              <a:ext cx="213173" cy="62706"/>
            </a:xfrm>
            <a:custGeom>
              <a:avLst/>
              <a:gdLst>
                <a:gd name="connsiteX0" fmla="*/ 213173 w 213173"/>
                <a:gd name="connsiteY0" fmla="*/ 28912 h 62706"/>
                <a:gd name="connsiteX1" fmla="*/ 185124 w 213173"/>
                <a:gd name="connsiteY1" fmla="*/ 34522 h 62706"/>
                <a:gd name="connsiteX2" fmla="*/ 168294 w 213173"/>
                <a:gd name="connsiteY2" fmla="*/ 40132 h 62706"/>
                <a:gd name="connsiteX3" fmla="*/ 151465 w 213173"/>
                <a:gd name="connsiteY3" fmla="*/ 34522 h 62706"/>
                <a:gd name="connsiteX4" fmla="*/ 89757 w 213173"/>
                <a:gd name="connsiteY4" fmla="*/ 23302 h 62706"/>
                <a:gd name="connsiteX5" fmla="*/ 123416 w 213173"/>
                <a:gd name="connsiteY5" fmla="*/ 34522 h 62706"/>
                <a:gd name="connsiteX6" fmla="*/ 140245 w 213173"/>
                <a:gd name="connsiteY6" fmla="*/ 40132 h 62706"/>
                <a:gd name="connsiteX7" fmla="*/ 67318 w 213173"/>
                <a:gd name="connsiteY7" fmla="*/ 40132 h 62706"/>
                <a:gd name="connsiteX8" fmla="*/ 72928 w 213173"/>
                <a:gd name="connsiteY8" fmla="*/ 23302 h 62706"/>
                <a:gd name="connsiteX9" fmla="*/ 56098 w 213173"/>
                <a:gd name="connsiteY9" fmla="*/ 17692 h 62706"/>
                <a:gd name="connsiteX10" fmla="*/ 50488 w 213173"/>
                <a:gd name="connsiteY10" fmla="*/ 56961 h 62706"/>
                <a:gd name="connsiteX11" fmla="*/ 67318 w 213173"/>
                <a:gd name="connsiteY11" fmla="*/ 62571 h 62706"/>
                <a:gd name="connsiteX12" fmla="*/ 61708 w 213173"/>
                <a:gd name="connsiteY12" fmla="*/ 45741 h 62706"/>
                <a:gd name="connsiteX13" fmla="*/ 11220 w 213173"/>
                <a:gd name="connsiteY13" fmla="*/ 45741 h 62706"/>
                <a:gd name="connsiteX14" fmla="*/ 5610 w 213173"/>
                <a:gd name="connsiteY14" fmla="*/ 51351 h 62706"/>
                <a:gd name="connsiteX15" fmla="*/ 0 w 213173"/>
                <a:gd name="connsiteY15" fmla="*/ 51351 h 6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3173" h="62706">
                  <a:moveTo>
                    <a:pt x="213173" y="28912"/>
                  </a:moveTo>
                  <a:cubicBezTo>
                    <a:pt x="203823" y="30782"/>
                    <a:pt x="194374" y="32209"/>
                    <a:pt x="185124" y="34522"/>
                  </a:cubicBezTo>
                  <a:cubicBezTo>
                    <a:pt x="179387" y="35956"/>
                    <a:pt x="174207" y="40132"/>
                    <a:pt x="168294" y="40132"/>
                  </a:cubicBezTo>
                  <a:cubicBezTo>
                    <a:pt x="162381" y="40132"/>
                    <a:pt x="157075" y="36392"/>
                    <a:pt x="151465" y="34522"/>
                  </a:cubicBezTo>
                  <a:cubicBezTo>
                    <a:pt x="168980" y="8250"/>
                    <a:pt x="195550" y="-22039"/>
                    <a:pt x="89757" y="23302"/>
                  </a:cubicBezTo>
                  <a:cubicBezTo>
                    <a:pt x="78887" y="27961"/>
                    <a:pt x="112196" y="30782"/>
                    <a:pt x="123416" y="34522"/>
                  </a:cubicBezTo>
                  <a:lnTo>
                    <a:pt x="140245" y="40132"/>
                  </a:lnTo>
                  <a:cubicBezTo>
                    <a:pt x="114225" y="48804"/>
                    <a:pt x="101848" y="55479"/>
                    <a:pt x="67318" y="40132"/>
                  </a:cubicBezTo>
                  <a:cubicBezTo>
                    <a:pt x="61914" y="37730"/>
                    <a:pt x="71058" y="28912"/>
                    <a:pt x="72928" y="23302"/>
                  </a:cubicBezTo>
                  <a:cubicBezTo>
                    <a:pt x="67318" y="21432"/>
                    <a:pt x="61589" y="15496"/>
                    <a:pt x="56098" y="17692"/>
                  </a:cubicBezTo>
                  <a:cubicBezTo>
                    <a:pt x="40830" y="23799"/>
                    <a:pt x="42981" y="47578"/>
                    <a:pt x="50488" y="56961"/>
                  </a:cubicBezTo>
                  <a:cubicBezTo>
                    <a:pt x="54182" y="61579"/>
                    <a:pt x="61708" y="60701"/>
                    <a:pt x="67318" y="62571"/>
                  </a:cubicBezTo>
                  <a:cubicBezTo>
                    <a:pt x="65448" y="56961"/>
                    <a:pt x="65890" y="49922"/>
                    <a:pt x="61708" y="45741"/>
                  </a:cubicBezTo>
                  <a:cubicBezTo>
                    <a:pt x="49872" y="33905"/>
                    <a:pt x="20350" y="44219"/>
                    <a:pt x="11220" y="45741"/>
                  </a:cubicBezTo>
                  <a:cubicBezTo>
                    <a:pt x="29918" y="73791"/>
                    <a:pt x="24309" y="60701"/>
                    <a:pt x="5610" y="51351"/>
                  </a:cubicBezTo>
                  <a:cubicBezTo>
                    <a:pt x="3937" y="50515"/>
                    <a:pt x="1870" y="51351"/>
                    <a:pt x="0" y="51351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B870F15-A98D-4960-8C7A-74A36DB45FAE}"/>
                </a:ext>
              </a:extLst>
            </p:cNvPr>
            <p:cNvCxnSpPr>
              <a:cxnSpLocks/>
            </p:cNvCxnSpPr>
            <p:nvPr/>
          </p:nvCxnSpPr>
          <p:spPr>
            <a:xfrm>
              <a:off x="8064483" y="4330025"/>
              <a:ext cx="344050" cy="86210"/>
            </a:xfrm>
            <a:prstGeom prst="line">
              <a:avLst/>
            </a:prstGeom>
            <a:ln>
              <a:solidFill>
                <a:srgbClr val="00BE2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AEBF4D47-517F-430C-8CAA-10AC0AC03647}"/>
                </a:ext>
              </a:extLst>
            </p:cNvPr>
            <p:cNvCxnSpPr>
              <a:cxnSpLocks/>
            </p:cNvCxnSpPr>
            <p:nvPr/>
          </p:nvCxnSpPr>
          <p:spPr>
            <a:xfrm>
              <a:off x="8098064" y="4501001"/>
              <a:ext cx="268199" cy="68282"/>
            </a:xfrm>
            <a:prstGeom prst="line">
              <a:avLst/>
            </a:prstGeom>
            <a:ln>
              <a:solidFill>
                <a:srgbClr val="00BE2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BA28662A-F54D-4732-91CA-CAE82E2C0D39}"/>
                </a:ext>
              </a:extLst>
            </p:cNvPr>
            <p:cNvCxnSpPr>
              <a:cxnSpLocks/>
            </p:cNvCxnSpPr>
            <p:nvPr/>
          </p:nvCxnSpPr>
          <p:spPr>
            <a:xfrm>
              <a:off x="8033633" y="4978245"/>
              <a:ext cx="152915" cy="35214"/>
            </a:xfrm>
            <a:prstGeom prst="line">
              <a:avLst/>
            </a:prstGeom>
            <a:ln>
              <a:solidFill>
                <a:srgbClr val="00BE2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Arrow Connector 225">
              <a:extLst>
                <a:ext uri="{FF2B5EF4-FFF2-40B4-BE49-F238E27FC236}">
                  <a16:creationId xmlns:a16="http://schemas.microsoft.com/office/drawing/2014/main" id="{8AD964D8-5E9D-41AF-B417-8912249374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50888" y="4733232"/>
              <a:ext cx="238122" cy="68546"/>
            </a:xfrm>
            <a:prstGeom prst="straightConnector1">
              <a:avLst/>
            </a:prstGeom>
            <a:ln w="1270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>
              <a:extLst>
                <a:ext uri="{FF2B5EF4-FFF2-40B4-BE49-F238E27FC236}">
                  <a16:creationId xmlns:a16="http://schemas.microsoft.com/office/drawing/2014/main" id="{8AD964D8-5E9D-41AF-B417-8912249374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59219" y="5033285"/>
              <a:ext cx="238122" cy="68546"/>
            </a:xfrm>
            <a:prstGeom prst="straightConnector1">
              <a:avLst/>
            </a:prstGeom>
            <a:ln w="1270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Right Bracket 211">
              <a:extLst>
                <a:ext uri="{FF2B5EF4-FFF2-40B4-BE49-F238E27FC236}">
                  <a16:creationId xmlns:a16="http://schemas.microsoft.com/office/drawing/2014/main" id="{6740F565-1D97-4D03-85E5-0350B6ED4342}"/>
                </a:ext>
              </a:extLst>
            </p:cNvPr>
            <p:cNvSpPr/>
            <p:nvPr/>
          </p:nvSpPr>
          <p:spPr>
            <a:xfrm rot="1071714">
              <a:off x="8379619" y="4419990"/>
              <a:ext cx="45719" cy="161679"/>
            </a:xfrm>
            <a:prstGeom prst="rightBracket">
              <a:avLst/>
            </a:prstGeom>
            <a:ln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13" name="Straight Arrow Connector 212">
              <a:extLst>
                <a:ext uri="{FF2B5EF4-FFF2-40B4-BE49-F238E27FC236}">
                  <a16:creationId xmlns:a16="http://schemas.microsoft.com/office/drawing/2014/main" id="{8AD964D8-5E9D-41AF-B417-8912249374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42631" y="4426079"/>
              <a:ext cx="238122" cy="68546"/>
            </a:xfrm>
            <a:prstGeom prst="straightConnector1">
              <a:avLst/>
            </a:prstGeom>
            <a:ln w="1270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>
              <a:extLst>
                <a:ext uri="{FF2B5EF4-FFF2-40B4-BE49-F238E27FC236}">
                  <a16:creationId xmlns:a16="http://schemas.microsoft.com/office/drawing/2014/main" id="{8AD964D8-5E9D-41AF-B417-8912249374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98145" y="4578439"/>
              <a:ext cx="238122" cy="68546"/>
            </a:xfrm>
            <a:prstGeom prst="straightConnector1">
              <a:avLst/>
            </a:prstGeom>
            <a:ln w="1270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5A31DE14-C725-459F-96E3-9979FEF8EC91}"/>
              </a:ext>
            </a:extLst>
          </p:cNvPr>
          <p:cNvCxnSpPr>
            <a:cxnSpLocks/>
          </p:cNvCxnSpPr>
          <p:nvPr/>
        </p:nvCxnSpPr>
        <p:spPr>
          <a:xfrm flipH="1" flipV="1">
            <a:off x="7436403" y="4143538"/>
            <a:ext cx="198477" cy="93026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Arrow Connector 287">
            <a:extLst>
              <a:ext uri="{FF2B5EF4-FFF2-40B4-BE49-F238E27FC236}">
                <a16:creationId xmlns:a16="http://schemas.microsoft.com/office/drawing/2014/main" id="{5A31DE14-C725-459F-96E3-9979FEF8EC91}"/>
              </a:ext>
            </a:extLst>
          </p:cNvPr>
          <p:cNvCxnSpPr>
            <a:cxnSpLocks/>
          </p:cNvCxnSpPr>
          <p:nvPr/>
        </p:nvCxnSpPr>
        <p:spPr>
          <a:xfrm flipH="1" flipV="1">
            <a:off x="7493888" y="4171562"/>
            <a:ext cx="198477" cy="93026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Arrow: Curved Right 205">
            <a:extLst>
              <a:ext uri="{FF2B5EF4-FFF2-40B4-BE49-F238E27FC236}">
                <a16:creationId xmlns:a16="http://schemas.microsoft.com/office/drawing/2014/main" id="{1A00ED28-3972-4B48-9AFE-C95048C0E7DD}"/>
              </a:ext>
            </a:extLst>
          </p:cNvPr>
          <p:cNvSpPr/>
          <p:nvPr/>
        </p:nvSpPr>
        <p:spPr>
          <a:xfrm rot="5400000">
            <a:off x="8332973" y="3560913"/>
            <a:ext cx="98597" cy="281570"/>
          </a:xfrm>
          <a:prstGeom prst="curvedRightArrow">
            <a:avLst/>
          </a:prstGeom>
          <a:solidFill>
            <a:srgbClr val="00BE28"/>
          </a:solidFill>
          <a:ln w="6350">
            <a:solidFill>
              <a:srgbClr val="00B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94BB9DB3-F062-4E12-B708-0CD77C3DD757}"/>
              </a:ext>
            </a:extLst>
          </p:cNvPr>
          <p:cNvSpPr txBox="1"/>
          <p:nvPr/>
        </p:nvSpPr>
        <p:spPr>
          <a:xfrm>
            <a:off x="7632851" y="4132750"/>
            <a:ext cx="486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RAF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94BB9DB3-F062-4E12-B708-0CD77C3DD757}"/>
              </a:ext>
            </a:extLst>
          </p:cNvPr>
          <p:cNvSpPr txBox="1"/>
          <p:nvPr/>
        </p:nvSpPr>
        <p:spPr>
          <a:xfrm>
            <a:off x="8800423" y="3971686"/>
            <a:ext cx="486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RAF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94BB9DB3-F062-4E12-B708-0CD77C3DD757}"/>
              </a:ext>
            </a:extLst>
          </p:cNvPr>
          <p:cNvSpPr txBox="1"/>
          <p:nvPr/>
        </p:nvSpPr>
        <p:spPr>
          <a:xfrm>
            <a:off x="7034770" y="4892013"/>
            <a:ext cx="26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94BB9DB3-F062-4E12-B708-0CD77C3DD757}"/>
              </a:ext>
            </a:extLst>
          </p:cNvPr>
          <p:cNvSpPr txBox="1"/>
          <p:nvPr/>
        </p:nvSpPr>
        <p:spPr>
          <a:xfrm>
            <a:off x="1210414" y="5346042"/>
            <a:ext cx="26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94BB9DB3-F062-4E12-B708-0CD77C3DD757}"/>
              </a:ext>
            </a:extLst>
          </p:cNvPr>
          <p:cNvSpPr txBox="1"/>
          <p:nvPr/>
        </p:nvSpPr>
        <p:spPr>
          <a:xfrm>
            <a:off x="1062779" y="4567876"/>
            <a:ext cx="26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187" name="TextBox 2"/>
          <p:cNvSpPr txBox="1">
            <a:spLocks noChangeArrowheads="1"/>
          </p:cNvSpPr>
          <p:nvPr/>
        </p:nvSpPr>
        <p:spPr bwMode="auto">
          <a:xfrm>
            <a:off x="1020619" y="505778"/>
            <a:ext cx="78647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Stability is the tendency of an aircraft to return to straight and level following a disturbance.</a:t>
            </a:r>
            <a:endParaRPr lang="en-NZ" altLang="en-US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EB52F238-03D0-46D3-ADA0-91A98FD10124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STABILITY</a:t>
            </a: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6368D6FE-7F25-4042-8C74-842F27406127}"/>
              </a:ext>
            </a:extLst>
          </p:cNvPr>
          <p:cNvGrpSpPr/>
          <p:nvPr/>
        </p:nvGrpSpPr>
        <p:grpSpPr>
          <a:xfrm>
            <a:off x="1160307" y="4946077"/>
            <a:ext cx="130412" cy="127693"/>
            <a:chOff x="687670" y="4578034"/>
            <a:chExt cx="987592" cy="967004"/>
          </a:xfrm>
        </p:grpSpPr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780B6AA0-390C-4F3F-A394-24762C2A742F}"/>
                </a:ext>
              </a:extLst>
            </p:cNvPr>
            <p:cNvSpPr/>
            <p:nvPr/>
          </p:nvSpPr>
          <p:spPr>
            <a:xfrm>
              <a:off x="687670" y="4581277"/>
              <a:ext cx="987592" cy="96376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00" name="Freeform 156">
              <a:extLst>
                <a:ext uri="{FF2B5EF4-FFF2-40B4-BE49-F238E27FC236}">
                  <a16:creationId xmlns:a16="http://schemas.microsoft.com/office/drawing/2014/main" id="{20C9FEC3-AFD2-4AD6-8B89-0A4F4A337BC2}"/>
                </a:ext>
              </a:extLst>
            </p:cNvPr>
            <p:cNvSpPr/>
            <p:nvPr/>
          </p:nvSpPr>
          <p:spPr>
            <a:xfrm>
              <a:off x="695380" y="4578034"/>
              <a:ext cx="499954" cy="496709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01" name="Freeform 157">
              <a:extLst>
                <a:ext uri="{FF2B5EF4-FFF2-40B4-BE49-F238E27FC236}">
                  <a16:creationId xmlns:a16="http://schemas.microsoft.com/office/drawing/2014/main" id="{5FE5FABE-B00D-423F-A39D-C91E4BEEB490}"/>
                </a:ext>
              </a:extLst>
            </p:cNvPr>
            <p:cNvSpPr/>
            <p:nvPr/>
          </p:nvSpPr>
          <p:spPr>
            <a:xfrm rot="10800000">
              <a:off x="1175309" y="5063153"/>
              <a:ext cx="499953" cy="481878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31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159">
            <a:extLst>
              <a:ext uri="{FF2B5EF4-FFF2-40B4-BE49-F238E27FC236}">
                <a16:creationId xmlns:a16="http://schemas.microsoft.com/office/drawing/2014/main" id="{03B131DE-CDB2-4172-8F72-2A8DB6540388}"/>
              </a:ext>
            </a:extLst>
          </p:cNvPr>
          <p:cNvSpPr txBox="1"/>
          <p:nvPr/>
        </p:nvSpPr>
        <p:spPr>
          <a:xfrm>
            <a:off x="2422448" y="859925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IAS</a:t>
            </a:r>
            <a:r>
              <a:rPr lang="en-NZ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The airspeed measured by the ASI			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  ½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 </a:t>
            </a:r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</a:t>
            </a:r>
            <a:r>
              <a:rPr lang="en-NZ" sz="105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</a:t>
            </a:r>
            <a:endParaRPr lang="en-NZ" sz="1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TAS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The actual distance travelled through the air	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  V =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160912" y="2554469"/>
            <a:ext cx="1872208" cy="0"/>
          </a:xfrm>
          <a:prstGeom prst="line">
            <a:avLst/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4124908" y="3562581"/>
            <a:ext cx="3636404" cy="0"/>
          </a:xfrm>
          <a:prstGeom prst="line">
            <a:avLst/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86215" y="2393060"/>
            <a:ext cx="144016" cy="144016"/>
          </a:xfrm>
          <a:prstGeom prst="ellipse">
            <a:avLst/>
          </a:prstGeom>
          <a:noFill/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4727125" y="2393060"/>
            <a:ext cx="144016" cy="144016"/>
          </a:xfrm>
          <a:prstGeom prst="ellipse">
            <a:avLst/>
          </a:prstGeom>
          <a:noFill/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5275336" y="2391074"/>
            <a:ext cx="144016" cy="144016"/>
          </a:xfrm>
          <a:prstGeom prst="ellipse">
            <a:avLst/>
          </a:prstGeom>
          <a:noFill/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5823547" y="2386129"/>
            <a:ext cx="144016" cy="144016"/>
          </a:xfrm>
          <a:prstGeom prst="ellipse">
            <a:avLst/>
          </a:prstGeom>
          <a:noFill/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4135223" y="3401171"/>
            <a:ext cx="144016" cy="144016"/>
          </a:xfrm>
          <a:prstGeom prst="ellipse">
            <a:avLst/>
          </a:prstGeom>
          <a:noFill/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5276017" y="3401171"/>
            <a:ext cx="144016" cy="144016"/>
          </a:xfrm>
          <a:prstGeom prst="ellipse">
            <a:avLst/>
          </a:prstGeom>
          <a:noFill/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6415449" y="3401171"/>
            <a:ext cx="144016" cy="144016"/>
          </a:xfrm>
          <a:prstGeom prst="ellipse">
            <a:avLst/>
          </a:prstGeom>
          <a:noFill/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7555562" y="3401171"/>
            <a:ext cx="144016" cy="144016"/>
          </a:xfrm>
          <a:prstGeom prst="ellipse">
            <a:avLst/>
          </a:prstGeom>
          <a:noFill/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67810" y="2271209"/>
            <a:ext cx="1045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SL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7761312" y="3319294"/>
            <a:ext cx="10454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10,000ft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4088903" y="2556904"/>
            <a:ext cx="1937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100kts        </a:t>
            </a:r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100kts</a:t>
            </a:r>
          </a:p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IAS               </a:t>
            </a:r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TAS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4097528" y="3565016"/>
            <a:ext cx="19702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100kts        </a:t>
            </a:r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120kts</a:t>
            </a:r>
          </a:p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IAS               </a:t>
            </a:r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TAS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1787466" y="4497108"/>
            <a:ext cx="63310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At Sea Level</a:t>
            </a:r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Air density is high, and therefore IAS and TAS are the same.</a:t>
            </a:r>
          </a:p>
          <a:p>
            <a:endParaRPr lang="en-NZ" sz="12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At 10,000ft</a:t>
            </a:r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Air density decreases, and therefore a higher TAS is needed to 			  maintain pitot pressure (IAS)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571363" y="2988000"/>
            <a:ext cx="2307778" cy="680385"/>
            <a:chOff x="1472134" y="2866810"/>
            <a:chExt cx="2883842" cy="850222"/>
          </a:xfrm>
          <a:solidFill>
            <a:schemeClr val="bg1"/>
          </a:solidFill>
        </p:grpSpPr>
        <p:cxnSp>
          <p:nvCxnSpPr>
            <p:cNvPr id="35" name="Straight Connector 34"/>
            <p:cNvCxnSpPr/>
            <p:nvPr/>
          </p:nvCxnSpPr>
          <p:spPr>
            <a:xfrm flipV="1">
              <a:off x="2195736" y="2980248"/>
              <a:ext cx="0" cy="43204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lowchart: Terminator 36"/>
            <p:cNvSpPr/>
            <p:nvPr/>
          </p:nvSpPr>
          <p:spPr>
            <a:xfrm>
              <a:off x="1475656" y="3356992"/>
              <a:ext cx="2880320" cy="360040"/>
            </a:xfrm>
            <a:prstGeom prst="flowChartTerminator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1472134" y="2980248"/>
              <a:ext cx="3522" cy="56219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 flipH="1">
              <a:off x="4249039" y="3471941"/>
              <a:ext cx="106937" cy="130142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483843" y="2866810"/>
              <a:ext cx="708370" cy="6781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571363" y="1983899"/>
            <a:ext cx="2307778" cy="680385"/>
            <a:chOff x="1472134" y="2866810"/>
            <a:chExt cx="2883842" cy="850222"/>
          </a:xfrm>
          <a:solidFill>
            <a:schemeClr val="bg1"/>
          </a:solidFill>
        </p:grpSpPr>
        <p:cxnSp>
          <p:nvCxnSpPr>
            <p:cNvPr id="42" name="Straight Connector 41"/>
            <p:cNvCxnSpPr/>
            <p:nvPr/>
          </p:nvCxnSpPr>
          <p:spPr>
            <a:xfrm flipV="1">
              <a:off x="2195736" y="2980248"/>
              <a:ext cx="0" cy="43204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lowchart: Terminator 42"/>
            <p:cNvSpPr/>
            <p:nvPr/>
          </p:nvSpPr>
          <p:spPr>
            <a:xfrm>
              <a:off x="1475656" y="3356992"/>
              <a:ext cx="2880320" cy="360040"/>
            </a:xfrm>
            <a:prstGeom prst="flowChartTerminator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flipV="1">
              <a:off x="1472134" y="2980248"/>
              <a:ext cx="3522" cy="56219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 flipH="1">
              <a:off x="4249039" y="3471941"/>
              <a:ext cx="106937" cy="130142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483843" y="2866810"/>
              <a:ext cx="708370" cy="6781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03B131DE-CDB2-4172-8F72-2A8DB6540388}"/>
              </a:ext>
            </a:extLst>
          </p:cNvPr>
          <p:cNvSpPr txBox="1"/>
          <p:nvPr/>
        </p:nvSpPr>
        <p:spPr>
          <a:xfrm>
            <a:off x="7107213" y="1181932"/>
            <a:ext cx="434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  <a:p>
            <a:pPr algn="ctr"/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7249021" y="1400827"/>
            <a:ext cx="19880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443D885-9534-4DDE-B826-0A06B79AE6C3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IAS vs TAS</a:t>
            </a:r>
          </a:p>
        </p:txBody>
      </p:sp>
    </p:spTree>
    <p:extLst>
      <p:ext uri="{BB962C8B-B14F-4D97-AF65-F5344CB8AC3E}">
        <p14:creationId xmlns:p14="http://schemas.microsoft.com/office/powerpoint/2010/main" val="160850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4944291" y="709566"/>
            <a:ext cx="0" cy="5616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7090" y="508414"/>
            <a:ext cx="26505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TRICYCLE / TAILWHEEL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Slipstream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Airflow strikes fin on left side.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Aircraft yaws left.</a:t>
            </a: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Torque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More drag on left wheel.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Aircraft yaws left. </a:t>
            </a: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Wind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Greater surface area  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behind the pivot point.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Aircraft yaws into wind.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388AFFD-4E68-4546-B724-302AA33EC97B}"/>
              </a:ext>
            </a:extLst>
          </p:cNvPr>
          <p:cNvGrpSpPr/>
          <p:nvPr/>
        </p:nvGrpSpPr>
        <p:grpSpPr>
          <a:xfrm>
            <a:off x="2504377" y="3061333"/>
            <a:ext cx="1656185" cy="1072502"/>
            <a:chOff x="3647373" y="3444665"/>
            <a:chExt cx="1656185" cy="1072502"/>
          </a:xfrm>
        </p:grpSpPr>
        <p:sp>
          <p:nvSpPr>
            <p:cNvPr id="121" name="Oval 120"/>
            <p:cNvSpPr/>
            <p:nvPr/>
          </p:nvSpPr>
          <p:spPr>
            <a:xfrm>
              <a:off x="4283303" y="3637880"/>
              <a:ext cx="428883" cy="432048"/>
            </a:xfrm>
            <a:prstGeom prst="ellipse">
              <a:avLst/>
            </a:pr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 flipH="1" flipV="1">
              <a:off x="3647373" y="3880622"/>
              <a:ext cx="754242" cy="1183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4564105" y="3880622"/>
              <a:ext cx="739453" cy="1183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405272" y="3998934"/>
              <a:ext cx="1626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4367453" y="3736606"/>
              <a:ext cx="0" cy="2623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4599590" y="3736607"/>
              <a:ext cx="0" cy="2616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137413" y="3808614"/>
              <a:ext cx="7024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4486612" y="3571637"/>
              <a:ext cx="0" cy="2957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367454" y="3736606"/>
              <a:ext cx="22642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ounded Rectangle 95"/>
            <p:cNvSpPr/>
            <p:nvPr/>
          </p:nvSpPr>
          <p:spPr>
            <a:xfrm>
              <a:off x="4465751" y="4024639"/>
              <a:ext cx="45719" cy="7200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177719" y="4024638"/>
              <a:ext cx="45719" cy="72008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750353" y="4024638"/>
              <a:ext cx="45719" cy="72008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>
            <a:xfrm flipV="1">
              <a:off x="4765650" y="3974454"/>
              <a:ext cx="1290" cy="1118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4200577" y="3984759"/>
              <a:ext cx="0" cy="1118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254049" y="4110090"/>
              <a:ext cx="10383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4137412" y="4106954"/>
              <a:ext cx="127820" cy="31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647374" y="4110090"/>
              <a:ext cx="4900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Arc 123"/>
            <p:cNvSpPr/>
            <p:nvPr/>
          </p:nvSpPr>
          <p:spPr>
            <a:xfrm rot="19079165">
              <a:off x="4163065" y="3533941"/>
              <a:ext cx="605368" cy="549346"/>
            </a:xfrm>
            <a:prstGeom prst="arc">
              <a:avLst/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25" name="Arc 124"/>
            <p:cNvSpPr/>
            <p:nvPr/>
          </p:nvSpPr>
          <p:spPr>
            <a:xfrm rot="19079165">
              <a:off x="3869645" y="3444665"/>
              <a:ext cx="1071254" cy="871917"/>
            </a:xfrm>
            <a:prstGeom prst="arc">
              <a:avLst>
                <a:gd name="adj1" fmla="val 16200000"/>
                <a:gd name="adj2" fmla="val 612802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H="1">
              <a:off x="4083700" y="3548323"/>
              <a:ext cx="36922" cy="2331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4687555" y="3608040"/>
              <a:ext cx="29191" cy="29306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3863397" y="4086280"/>
              <a:ext cx="7920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Greater friction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7BDA7A8-A6A6-4183-8E4F-9E7516C7C4F4}"/>
              </a:ext>
            </a:extLst>
          </p:cNvPr>
          <p:cNvGrpSpPr/>
          <p:nvPr/>
        </p:nvGrpSpPr>
        <p:grpSpPr>
          <a:xfrm>
            <a:off x="2504377" y="4511915"/>
            <a:ext cx="2088231" cy="1398947"/>
            <a:chOff x="3647374" y="4816727"/>
            <a:chExt cx="2088231" cy="1398947"/>
          </a:xfrm>
        </p:grpSpPr>
        <p:grpSp>
          <p:nvGrpSpPr>
            <p:cNvPr id="58" name="Group 57"/>
            <p:cNvGrpSpPr/>
            <p:nvPr/>
          </p:nvGrpSpPr>
          <p:grpSpPr>
            <a:xfrm>
              <a:off x="3647374" y="4960743"/>
              <a:ext cx="1626797" cy="1254931"/>
              <a:chOff x="251520" y="2030053"/>
              <a:chExt cx="3960440" cy="3055132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H="1">
                <a:off x="2051720" y="2287290"/>
                <a:ext cx="3778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1907704" y="2287290"/>
                <a:ext cx="144016" cy="1028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429570" y="2287290"/>
                <a:ext cx="126206" cy="1028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Isosceles Triangle 61"/>
              <p:cNvSpPr/>
              <p:nvPr/>
            </p:nvSpPr>
            <p:spPr>
              <a:xfrm>
                <a:off x="2096629" y="2030053"/>
                <a:ext cx="288032" cy="246819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1619672" y="2276872"/>
                <a:ext cx="122413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907704" y="2390093"/>
                <a:ext cx="360040" cy="26950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>
                <a:off x="2267744" y="2390092"/>
                <a:ext cx="288032" cy="26950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492673" y="2852936"/>
                <a:ext cx="171928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211960" y="2852936"/>
                <a:ext cx="0" cy="5040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2411760" y="3356992"/>
                <a:ext cx="1800200" cy="288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51520" y="2852936"/>
                <a:ext cx="171928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51520" y="2852936"/>
                <a:ext cx="0" cy="5040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 flipV="1">
                <a:off x="251520" y="3356992"/>
                <a:ext cx="1836204" cy="288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1403648" y="5085183"/>
                <a:ext cx="171022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3113877" y="4725144"/>
                <a:ext cx="0" cy="3600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1403648" y="4725144"/>
                <a:ext cx="0" cy="3600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V="1">
                <a:off x="1403648" y="4581128"/>
                <a:ext cx="792088" cy="144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321789" y="4572744"/>
                <a:ext cx="792088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2267744" y="4365104"/>
                <a:ext cx="0" cy="7200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 162"/>
            <p:cNvGrpSpPr/>
            <p:nvPr/>
          </p:nvGrpSpPr>
          <p:grpSpPr>
            <a:xfrm flipH="1">
              <a:off x="4007078" y="4816727"/>
              <a:ext cx="1088986" cy="871917"/>
              <a:chOff x="2858440" y="2670670"/>
              <a:chExt cx="1071254" cy="871917"/>
            </a:xfrm>
          </p:grpSpPr>
          <p:sp>
            <p:nvSpPr>
              <p:cNvPr id="164" name="Arc 163"/>
              <p:cNvSpPr/>
              <p:nvPr/>
            </p:nvSpPr>
            <p:spPr>
              <a:xfrm rot="19079165">
                <a:off x="2858440" y="2670670"/>
                <a:ext cx="1071254" cy="871917"/>
              </a:xfrm>
              <a:prstGeom prst="arc">
                <a:avLst>
                  <a:gd name="adj1" fmla="val 16200000"/>
                  <a:gd name="adj2" fmla="val 612802"/>
                </a:avLst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165" name="Straight Arrow Connector 164"/>
              <p:cNvCxnSpPr/>
              <p:nvPr/>
            </p:nvCxnSpPr>
            <p:spPr>
              <a:xfrm flipH="1">
                <a:off x="3072495" y="2780928"/>
                <a:ext cx="36922" cy="23314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7" name="Straight Arrow Connector 166"/>
            <p:cNvCxnSpPr/>
            <p:nvPr/>
          </p:nvCxnSpPr>
          <p:spPr>
            <a:xfrm flipH="1">
              <a:off x="4511469" y="6112870"/>
              <a:ext cx="762702" cy="0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/>
          </p:nvCxnSpPr>
          <p:spPr>
            <a:xfrm flipH="1">
              <a:off x="4564105" y="6112870"/>
              <a:ext cx="101781" cy="0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 flipH="1">
              <a:off x="4625713" y="6112870"/>
              <a:ext cx="101781" cy="0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4807669" y="5884732"/>
              <a:ext cx="6399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Wind</a:t>
              </a:r>
            </a:p>
          </p:txBody>
        </p:sp>
        <p:sp>
          <p:nvSpPr>
            <p:cNvPr id="174" name="Oval 173"/>
            <p:cNvSpPr/>
            <p:nvPr/>
          </p:nvSpPr>
          <p:spPr>
            <a:xfrm>
              <a:off x="4426948" y="5361528"/>
              <a:ext cx="77604" cy="814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5" name="Right Bracket 174"/>
            <p:cNvSpPr/>
            <p:nvPr/>
          </p:nvSpPr>
          <p:spPr>
            <a:xfrm>
              <a:off x="5292374" y="5402274"/>
              <a:ext cx="45719" cy="710596"/>
            </a:xfrm>
            <a:prstGeom prst="rightBracket">
              <a:avLst/>
            </a:prstGeom>
            <a:ln w="19050">
              <a:solidFill>
                <a:srgbClr val="00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274171" y="5619848"/>
              <a:ext cx="4614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Arm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5BC63FB-1115-425C-AE44-347CFC73BBC8}"/>
              </a:ext>
            </a:extLst>
          </p:cNvPr>
          <p:cNvGrpSpPr/>
          <p:nvPr/>
        </p:nvGrpSpPr>
        <p:grpSpPr>
          <a:xfrm>
            <a:off x="2571756" y="1106152"/>
            <a:ext cx="1626797" cy="1423775"/>
            <a:chOff x="2483768" y="925105"/>
            <a:chExt cx="1626797" cy="1423775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3223221" y="1199612"/>
              <a:ext cx="155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3164065" y="1199612"/>
              <a:ext cx="59156" cy="422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78427" y="1199612"/>
              <a:ext cx="51841" cy="422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/>
            <p:cNvSpPr/>
            <p:nvPr/>
          </p:nvSpPr>
          <p:spPr>
            <a:xfrm>
              <a:off x="3241668" y="1093949"/>
              <a:ext cx="118313" cy="101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045752" y="1195333"/>
              <a:ext cx="5028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64065" y="1241840"/>
              <a:ext cx="147891" cy="1107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3311956" y="1241839"/>
              <a:ext cx="118313" cy="1107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404348" y="1431958"/>
              <a:ext cx="70621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110565" y="1431958"/>
              <a:ext cx="0" cy="2070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3371112" y="1639005"/>
              <a:ext cx="739453" cy="1183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483768" y="1431958"/>
              <a:ext cx="70621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483768" y="1431958"/>
              <a:ext cx="0" cy="2070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2483768" y="1639005"/>
              <a:ext cx="754242" cy="1183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957018" y="2348879"/>
              <a:ext cx="7024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3659515" y="2200989"/>
              <a:ext cx="0" cy="1478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957018" y="2200989"/>
              <a:ext cx="0" cy="1478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957018" y="2141833"/>
              <a:ext cx="325359" cy="591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334155" y="2138389"/>
              <a:ext cx="325359" cy="62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3311956" y="2053098"/>
              <a:ext cx="0" cy="2957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2" name="Group 161"/>
            <p:cNvGrpSpPr/>
            <p:nvPr/>
          </p:nvGrpSpPr>
          <p:grpSpPr>
            <a:xfrm>
              <a:off x="2687594" y="925105"/>
              <a:ext cx="1071254" cy="871917"/>
              <a:chOff x="2858440" y="2670670"/>
              <a:chExt cx="1071254" cy="871917"/>
            </a:xfrm>
          </p:grpSpPr>
          <p:sp>
            <p:nvSpPr>
              <p:cNvPr id="158" name="Arc 157"/>
              <p:cNvSpPr/>
              <p:nvPr/>
            </p:nvSpPr>
            <p:spPr>
              <a:xfrm rot="19079165">
                <a:off x="2858440" y="2670670"/>
                <a:ext cx="1071254" cy="871917"/>
              </a:xfrm>
              <a:prstGeom prst="arc">
                <a:avLst>
                  <a:gd name="adj1" fmla="val 16200000"/>
                  <a:gd name="adj2" fmla="val 612802"/>
                </a:avLst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159" name="Straight Arrow Connector 158"/>
              <p:cNvCxnSpPr/>
              <p:nvPr/>
            </p:nvCxnSpPr>
            <p:spPr>
              <a:xfrm flipH="1">
                <a:off x="3072495" y="2780928"/>
                <a:ext cx="36922" cy="23314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7" name="Oval 176"/>
            <p:cNvSpPr/>
            <p:nvPr/>
          </p:nvSpPr>
          <p:spPr>
            <a:xfrm>
              <a:off x="3269464" y="1483606"/>
              <a:ext cx="77604" cy="814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051175" y="1206500"/>
              <a:ext cx="492138" cy="209550"/>
            </a:xfrm>
            <a:custGeom>
              <a:avLst/>
              <a:gdLst>
                <a:gd name="connsiteX0" fmla="*/ 0 w 492138"/>
                <a:gd name="connsiteY0" fmla="*/ 0 h 209550"/>
                <a:gd name="connsiteX1" fmla="*/ 28575 w 492138"/>
                <a:gd name="connsiteY1" fmla="*/ 76200 h 209550"/>
                <a:gd name="connsiteX2" fmla="*/ 117475 w 492138"/>
                <a:gd name="connsiteY2" fmla="*/ 130175 h 209550"/>
                <a:gd name="connsiteX3" fmla="*/ 438150 w 492138"/>
                <a:gd name="connsiteY3" fmla="*/ 171450 h 209550"/>
                <a:gd name="connsiteX4" fmla="*/ 488950 w 492138"/>
                <a:gd name="connsiteY4" fmla="*/ 20955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138" h="209550">
                  <a:moveTo>
                    <a:pt x="0" y="0"/>
                  </a:moveTo>
                  <a:cubicBezTo>
                    <a:pt x="4498" y="27252"/>
                    <a:pt x="8996" y="54504"/>
                    <a:pt x="28575" y="76200"/>
                  </a:cubicBezTo>
                  <a:cubicBezTo>
                    <a:pt x="48154" y="97896"/>
                    <a:pt x="49213" y="114300"/>
                    <a:pt x="117475" y="130175"/>
                  </a:cubicBezTo>
                  <a:cubicBezTo>
                    <a:pt x="185737" y="146050"/>
                    <a:pt x="376238" y="158221"/>
                    <a:pt x="438150" y="171450"/>
                  </a:cubicBezTo>
                  <a:cubicBezTo>
                    <a:pt x="500062" y="184679"/>
                    <a:pt x="494506" y="197114"/>
                    <a:pt x="488950" y="20955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035090" y="1749425"/>
              <a:ext cx="529863" cy="266700"/>
            </a:xfrm>
            <a:custGeom>
              <a:avLst/>
              <a:gdLst>
                <a:gd name="connsiteX0" fmla="*/ 63710 w 529863"/>
                <a:gd name="connsiteY0" fmla="*/ 0 h 266700"/>
                <a:gd name="connsiteX1" fmla="*/ 210 w 529863"/>
                <a:gd name="connsiteY1" fmla="*/ 41275 h 266700"/>
                <a:gd name="connsiteX2" fmla="*/ 82760 w 529863"/>
                <a:gd name="connsiteY2" fmla="*/ 79375 h 266700"/>
                <a:gd name="connsiteX3" fmla="*/ 444710 w 529863"/>
                <a:gd name="connsiteY3" fmla="*/ 142875 h 266700"/>
                <a:gd name="connsiteX4" fmla="*/ 520910 w 529863"/>
                <a:gd name="connsiteY4" fmla="*/ 165100 h 266700"/>
                <a:gd name="connsiteX5" fmla="*/ 517735 w 529863"/>
                <a:gd name="connsiteY5" fmla="*/ 206375 h 266700"/>
                <a:gd name="connsiteX6" fmla="*/ 425660 w 529863"/>
                <a:gd name="connsiteY6" fmla="*/ 244475 h 266700"/>
                <a:gd name="connsiteX7" fmla="*/ 330410 w 529863"/>
                <a:gd name="connsiteY7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9863" h="266700">
                  <a:moveTo>
                    <a:pt x="63710" y="0"/>
                  </a:moveTo>
                  <a:cubicBezTo>
                    <a:pt x="30372" y="14023"/>
                    <a:pt x="-2965" y="28046"/>
                    <a:pt x="210" y="41275"/>
                  </a:cubicBezTo>
                  <a:cubicBezTo>
                    <a:pt x="3385" y="54504"/>
                    <a:pt x="8677" y="62442"/>
                    <a:pt x="82760" y="79375"/>
                  </a:cubicBezTo>
                  <a:cubicBezTo>
                    <a:pt x="156843" y="96308"/>
                    <a:pt x="371685" y="128588"/>
                    <a:pt x="444710" y="142875"/>
                  </a:cubicBezTo>
                  <a:cubicBezTo>
                    <a:pt x="517735" y="157162"/>
                    <a:pt x="508739" y="154517"/>
                    <a:pt x="520910" y="165100"/>
                  </a:cubicBezTo>
                  <a:cubicBezTo>
                    <a:pt x="533081" y="175683"/>
                    <a:pt x="533610" y="193146"/>
                    <a:pt x="517735" y="206375"/>
                  </a:cubicBezTo>
                  <a:cubicBezTo>
                    <a:pt x="501860" y="219604"/>
                    <a:pt x="456881" y="234421"/>
                    <a:pt x="425660" y="244475"/>
                  </a:cubicBezTo>
                  <a:cubicBezTo>
                    <a:pt x="394439" y="254529"/>
                    <a:pt x="362424" y="260614"/>
                    <a:pt x="330410" y="26670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014113" y="2032000"/>
              <a:ext cx="259312" cy="200025"/>
            </a:xfrm>
            <a:custGeom>
              <a:avLst/>
              <a:gdLst>
                <a:gd name="connsiteX0" fmla="*/ 277833 w 303233"/>
                <a:gd name="connsiteY0" fmla="*/ 0 h 200025"/>
                <a:gd name="connsiteX1" fmla="*/ 74633 w 303233"/>
                <a:gd name="connsiteY1" fmla="*/ 53975 h 200025"/>
                <a:gd name="connsiteX2" fmla="*/ 11133 w 303233"/>
                <a:gd name="connsiteY2" fmla="*/ 88900 h 200025"/>
                <a:gd name="connsiteX3" fmla="*/ 4783 w 303233"/>
                <a:gd name="connsiteY3" fmla="*/ 127000 h 200025"/>
                <a:gd name="connsiteX4" fmla="*/ 61933 w 303233"/>
                <a:gd name="connsiteY4" fmla="*/ 161925 h 200025"/>
                <a:gd name="connsiteX5" fmla="*/ 303233 w 303233"/>
                <a:gd name="connsiteY5" fmla="*/ 200025 h 200025"/>
                <a:gd name="connsiteX6" fmla="*/ 303233 w 303233"/>
                <a:gd name="connsiteY6" fmla="*/ 200025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233" h="200025">
                  <a:moveTo>
                    <a:pt x="277833" y="0"/>
                  </a:moveTo>
                  <a:cubicBezTo>
                    <a:pt x="198458" y="19579"/>
                    <a:pt x="119083" y="39158"/>
                    <a:pt x="74633" y="53975"/>
                  </a:cubicBezTo>
                  <a:cubicBezTo>
                    <a:pt x="30183" y="68792"/>
                    <a:pt x="22775" y="76729"/>
                    <a:pt x="11133" y="88900"/>
                  </a:cubicBezTo>
                  <a:cubicBezTo>
                    <a:pt x="-509" y="101071"/>
                    <a:pt x="-3684" y="114829"/>
                    <a:pt x="4783" y="127000"/>
                  </a:cubicBezTo>
                  <a:cubicBezTo>
                    <a:pt x="13250" y="139171"/>
                    <a:pt x="12191" y="149754"/>
                    <a:pt x="61933" y="161925"/>
                  </a:cubicBezTo>
                  <a:cubicBezTo>
                    <a:pt x="111675" y="174096"/>
                    <a:pt x="303233" y="200025"/>
                    <a:pt x="303233" y="200025"/>
                  </a:cubicBezTo>
                  <a:lnTo>
                    <a:pt x="303233" y="200025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82" name="Straight Arrow Connector 181"/>
            <p:cNvCxnSpPr/>
            <p:nvPr/>
          </p:nvCxnSpPr>
          <p:spPr>
            <a:xfrm>
              <a:off x="3148545" y="2213689"/>
              <a:ext cx="135849" cy="310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5047841" y="50575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TAILWHEEL ONLY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Asymmetric blade effect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047841" y="4313438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Gyroscopic effect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0C1401-D449-449B-BD97-0E14A79FAF6D}"/>
              </a:ext>
            </a:extLst>
          </p:cNvPr>
          <p:cNvGrpSpPr/>
          <p:nvPr/>
        </p:nvGrpSpPr>
        <p:grpSpPr>
          <a:xfrm>
            <a:off x="5128784" y="1110886"/>
            <a:ext cx="4208734" cy="2125965"/>
            <a:chOff x="6617585" y="1541961"/>
            <a:chExt cx="4208734" cy="2125965"/>
          </a:xfrm>
        </p:grpSpPr>
        <p:grpSp>
          <p:nvGrpSpPr>
            <p:cNvPr id="198" name="Group 197"/>
            <p:cNvGrpSpPr/>
            <p:nvPr/>
          </p:nvGrpSpPr>
          <p:grpSpPr>
            <a:xfrm rot="20012542">
              <a:off x="8490752" y="2118262"/>
              <a:ext cx="230647" cy="1222428"/>
              <a:chOff x="7340911" y="1412776"/>
              <a:chExt cx="543457" cy="2880320"/>
            </a:xfrm>
          </p:grpSpPr>
          <p:grpSp>
            <p:nvGrpSpPr>
              <p:cNvPr id="199" name="Group 198"/>
              <p:cNvGrpSpPr/>
              <p:nvPr/>
            </p:nvGrpSpPr>
            <p:grpSpPr>
              <a:xfrm flipV="1">
                <a:off x="7340911" y="2633216"/>
                <a:ext cx="543457" cy="445092"/>
                <a:chOff x="3491345" y="2018805"/>
                <a:chExt cx="974312" cy="910687"/>
              </a:xfrm>
            </p:grpSpPr>
            <p:sp>
              <p:nvSpPr>
                <p:cNvPr id="204" name="Freeform 203"/>
                <p:cNvSpPr/>
                <p:nvPr/>
              </p:nvSpPr>
              <p:spPr>
                <a:xfrm>
                  <a:off x="3491345" y="2018805"/>
                  <a:ext cx="973777" cy="463138"/>
                </a:xfrm>
                <a:custGeom>
                  <a:avLst/>
                  <a:gdLst>
                    <a:gd name="connsiteX0" fmla="*/ 0 w 973777"/>
                    <a:gd name="connsiteY0" fmla="*/ 0 h 463138"/>
                    <a:gd name="connsiteX1" fmla="*/ 285008 w 973777"/>
                    <a:gd name="connsiteY1" fmla="*/ 71252 h 463138"/>
                    <a:gd name="connsiteX2" fmla="*/ 558141 w 973777"/>
                    <a:gd name="connsiteY2" fmla="*/ 178130 h 463138"/>
                    <a:gd name="connsiteX3" fmla="*/ 783772 w 973777"/>
                    <a:gd name="connsiteY3" fmla="*/ 308759 h 463138"/>
                    <a:gd name="connsiteX4" fmla="*/ 973777 w 973777"/>
                    <a:gd name="connsiteY4" fmla="*/ 463138 h 46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3777" h="463138">
                      <a:moveTo>
                        <a:pt x="0" y="0"/>
                      </a:moveTo>
                      <a:cubicBezTo>
                        <a:pt x="95992" y="20782"/>
                        <a:pt x="191985" y="41564"/>
                        <a:pt x="285008" y="71252"/>
                      </a:cubicBezTo>
                      <a:cubicBezTo>
                        <a:pt x="378031" y="100940"/>
                        <a:pt x="475014" y="138545"/>
                        <a:pt x="558141" y="178130"/>
                      </a:cubicBezTo>
                      <a:cubicBezTo>
                        <a:pt x="641268" y="217715"/>
                        <a:pt x="714500" y="261258"/>
                        <a:pt x="783772" y="308759"/>
                      </a:cubicBezTo>
                      <a:cubicBezTo>
                        <a:pt x="853044" y="356260"/>
                        <a:pt x="913410" y="409699"/>
                        <a:pt x="973777" y="463138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sp>
              <p:nvSpPr>
                <p:cNvPr id="205" name="Freeform 204"/>
                <p:cNvSpPr/>
                <p:nvPr/>
              </p:nvSpPr>
              <p:spPr>
                <a:xfrm flipV="1">
                  <a:off x="3491880" y="2492896"/>
                  <a:ext cx="973777" cy="436596"/>
                </a:xfrm>
                <a:custGeom>
                  <a:avLst/>
                  <a:gdLst>
                    <a:gd name="connsiteX0" fmla="*/ 0 w 973777"/>
                    <a:gd name="connsiteY0" fmla="*/ 0 h 463138"/>
                    <a:gd name="connsiteX1" fmla="*/ 285008 w 973777"/>
                    <a:gd name="connsiteY1" fmla="*/ 71252 h 463138"/>
                    <a:gd name="connsiteX2" fmla="*/ 558141 w 973777"/>
                    <a:gd name="connsiteY2" fmla="*/ 178130 h 463138"/>
                    <a:gd name="connsiteX3" fmla="*/ 783772 w 973777"/>
                    <a:gd name="connsiteY3" fmla="*/ 308759 h 463138"/>
                    <a:gd name="connsiteX4" fmla="*/ 973777 w 973777"/>
                    <a:gd name="connsiteY4" fmla="*/ 463138 h 46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3777" h="463138">
                      <a:moveTo>
                        <a:pt x="0" y="0"/>
                      </a:moveTo>
                      <a:cubicBezTo>
                        <a:pt x="95992" y="20782"/>
                        <a:pt x="191985" y="41564"/>
                        <a:pt x="285008" y="71252"/>
                      </a:cubicBezTo>
                      <a:cubicBezTo>
                        <a:pt x="378031" y="100940"/>
                        <a:pt x="475014" y="138545"/>
                        <a:pt x="558141" y="178130"/>
                      </a:cubicBezTo>
                      <a:cubicBezTo>
                        <a:pt x="641268" y="217715"/>
                        <a:pt x="714500" y="261258"/>
                        <a:pt x="783772" y="308759"/>
                      </a:cubicBezTo>
                      <a:cubicBezTo>
                        <a:pt x="853044" y="356260"/>
                        <a:pt x="913410" y="409699"/>
                        <a:pt x="973777" y="463138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cxnSp>
              <p:nvCxnSpPr>
                <p:cNvPr id="206" name="Straight Connector 205"/>
                <p:cNvCxnSpPr>
                  <a:stCxn id="204" idx="0"/>
                  <a:endCxn id="205" idx="0"/>
                </p:cNvCxnSpPr>
                <p:nvPr/>
              </p:nvCxnSpPr>
              <p:spPr>
                <a:xfrm>
                  <a:off x="3491345" y="2018805"/>
                  <a:ext cx="535" cy="91068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0" name="Straight Connector 199"/>
              <p:cNvCxnSpPr>
                <a:stCxn id="204" idx="1"/>
              </p:cNvCxnSpPr>
              <p:nvPr/>
            </p:nvCxnSpPr>
            <p:spPr>
              <a:xfrm flipH="1">
                <a:off x="7341210" y="3043484"/>
                <a:ext cx="158675" cy="12496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7340911" y="1412776"/>
                <a:ext cx="0" cy="12147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>
                <a:endCxn id="205" idx="1"/>
              </p:cNvCxnSpPr>
              <p:nvPr/>
            </p:nvCxnSpPr>
            <p:spPr>
              <a:xfrm>
                <a:off x="7341210" y="1412776"/>
                <a:ext cx="158973" cy="12532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>
                <a:stCxn id="204" idx="0"/>
              </p:cNvCxnSpPr>
              <p:nvPr/>
            </p:nvCxnSpPr>
            <p:spPr>
              <a:xfrm>
                <a:off x="7340911" y="3078308"/>
                <a:ext cx="0" cy="12147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" name="Group 224"/>
            <p:cNvGrpSpPr/>
            <p:nvPr/>
          </p:nvGrpSpPr>
          <p:grpSpPr>
            <a:xfrm rot="16200000">
              <a:off x="8897727" y="1178935"/>
              <a:ext cx="269357" cy="1427589"/>
              <a:chOff x="7340911" y="1412776"/>
              <a:chExt cx="543457" cy="2880320"/>
            </a:xfrm>
          </p:grpSpPr>
          <p:grpSp>
            <p:nvGrpSpPr>
              <p:cNvPr id="226" name="Group 225"/>
              <p:cNvGrpSpPr/>
              <p:nvPr/>
            </p:nvGrpSpPr>
            <p:grpSpPr>
              <a:xfrm flipV="1">
                <a:off x="7340911" y="2633216"/>
                <a:ext cx="543457" cy="445092"/>
                <a:chOff x="3491345" y="2018805"/>
                <a:chExt cx="974312" cy="910687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>
                  <a:off x="3491345" y="2018805"/>
                  <a:ext cx="973777" cy="463138"/>
                </a:xfrm>
                <a:custGeom>
                  <a:avLst/>
                  <a:gdLst>
                    <a:gd name="connsiteX0" fmla="*/ 0 w 973777"/>
                    <a:gd name="connsiteY0" fmla="*/ 0 h 463138"/>
                    <a:gd name="connsiteX1" fmla="*/ 285008 w 973777"/>
                    <a:gd name="connsiteY1" fmla="*/ 71252 h 463138"/>
                    <a:gd name="connsiteX2" fmla="*/ 558141 w 973777"/>
                    <a:gd name="connsiteY2" fmla="*/ 178130 h 463138"/>
                    <a:gd name="connsiteX3" fmla="*/ 783772 w 973777"/>
                    <a:gd name="connsiteY3" fmla="*/ 308759 h 463138"/>
                    <a:gd name="connsiteX4" fmla="*/ 973777 w 973777"/>
                    <a:gd name="connsiteY4" fmla="*/ 463138 h 46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3777" h="463138">
                      <a:moveTo>
                        <a:pt x="0" y="0"/>
                      </a:moveTo>
                      <a:cubicBezTo>
                        <a:pt x="95992" y="20782"/>
                        <a:pt x="191985" y="41564"/>
                        <a:pt x="285008" y="71252"/>
                      </a:cubicBezTo>
                      <a:cubicBezTo>
                        <a:pt x="378031" y="100940"/>
                        <a:pt x="475014" y="138545"/>
                        <a:pt x="558141" y="178130"/>
                      </a:cubicBezTo>
                      <a:cubicBezTo>
                        <a:pt x="641268" y="217715"/>
                        <a:pt x="714500" y="261258"/>
                        <a:pt x="783772" y="308759"/>
                      </a:cubicBezTo>
                      <a:cubicBezTo>
                        <a:pt x="853044" y="356260"/>
                        <a:pt x="913410" y="409699"/>
                        <a:pt x="973777" y="463138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 flipV="1">
                  <a:off x="3491880" y="2492896"/>
                  <a:ext cx="973777" cy="436596"/>
                </a:xfrm>
                <a:custGeom>
                  <a:avLst/>
                  <a:gdLst>
                    <a:gd name="connsiteX0" fmla="*/ 0 w 973777"/>
                    <a:gd name="connsiteY0" fmla="*/ 0 h 463138"/>
                    <a:gd name="connsiteX1" fmla="*/ 285008 w 973777"/>
                    <a:gd name="connsiteY1" fmla="*/ 71252 h 463138"/>
                    <a:gd name="connsiteX2" fmla="*/ 558141 w 973777"/>
                    <a:gd name="connsiteY2" fmla="*/ 178130 h 463138"/>
                    <a:gd name="connsiteX3" fmla="*/ 783772 w 973777"/>
                    <a:gd name="connsiteY3" fmla="*/ 308759 h 463138"/>
                    <a:gd name="connsiteX4" fmla="*/ 973777 w 973777"/>
                    <a:gd name="connsiteY4" fmla="*/ 463138 h 46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3777" h="463138">
                      <a:moveTo>
                        <a:pt x="0" y="0"/>
                      </a:moveTo>
                      <a:cubicBezTo>
                        <a:pt x="95992" y="20782"/>
                        <a:pt x="191985" y="41564"/>
                        <a:pt x="285008" y="71252"/>
                      </a:cubicBezTo>
                      <a:cubicBezTo>
                        <a:pt x="378031" y="100940"/>
                        <a:pt x="475014" y="138545"/>
                        <a:pt x="558141" y="178130"/>
                      </a:cubicBezTo>
                      <a:cubicBezTo>
                        <a:pt x="641268" y="217715"/>
                        <a:pt x="714500" y="261258"/>
                        <a:pt x="783772" y="308759"/>
                      </a:cubicBezTo>
                      <a:cubicBezTo>
                        <a:pt x="853044" y="356260"/>
                        <a:pt x="913410" y="409699"/>
                        <a:pt x="973777" y="463138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cxnSp>
              <p:nvCxnSpPr>
                <p:cNvPr id="233" name="Straight Connector 232"/>
                <p:cNvCxnSpPr>
                  <a:stCxn id="231" idx="0"/>
                  <a:endCxn id="232" idx="0"/>
                </p:cNvCxnSpPr>
                <p:nvPr/>
              </p:nvCxnSpPr>
              <p:spPr>
                <a:xfrm>
                  <a:off x="3491345" y="2018805"/>
                  <a:ext cx="535" cy="91068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7" name="Straight Connector 226"/>
              <p:cNvCxnSpPr>
                <a:stCxn id="231" idx="1"/>
              </p:cNvCxnSpPr>
              <p:nvPr/>
            </p:nvCxnSpPr>
            <p:spPr>
              <a:xfrm flipH="1">
                <a:off x="7341210" y="3043484"/>
                <a:ext cx="158675" cy="12496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7340911" y="1412776"/>
                <a:ext cx="0" cy="12147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>
                <a:endCxn id="232" idx="1"/>
              </p:cNvCxnSpPr>
              <p:nvPr/>
            </p:nvCxnSpPr>
            <p:spPr>
              <a:xfrm>
                <a:off x="7341210" y="1412776"/>
                <a:ext cx="158973" cy="12532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>
                <a:stCxn id="231" idx="0"/>
              </p:cNvCxnSpPr>
              <p:nvPr/>
            </p:nvCxnSpPr>
            <p:spPr>
              <a:xfrm>
                <a:off x="7340911" y="3078308"/>
                <a:ext cx="0" cy="12147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3" name="TextBox 272"/>
            <p:cNvSpPr txBox="1"/>
            <p:nvPr/>
          </p:nvSpPr>
          <p:spPr>
            <a:xfrm>
              <a:off x="7558112" y="2982363"/>
              <a:ext cx="7943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RAF</a:t>
              </a:r>
            </a:p>
          </p:txBody>
        </p:sp>
        <p:grpSp>
          <p:nvGrpSpPr>
            <p:cNvPr id="301" name="Group 300"/>
            <p:cNvGrpSpPr/>
            <p:nvPr/>
          </p:nvGrpSpPr>
          <p:grpSpPr>
            <a:xfrm>
              <a:off x="6617585" y="1969956"/>
              <a:ext cx="1400423" cy="1697938"/>
              <a:chOff x="4686008" y="1264642"/>
              <a:chExt cx="1400423" cy="1697938"/>
            </a:xfrm>
          </p:grpSpPr>
          <p:sp>
            <p:nvSpPr>
              <p:cNvPr id="274" name="TextBox 273"/>
              <p:cNvSpPr txBox="1"/>
              <p:nvPr/>
            </p:nvSpPr>
            <p:spPr>
              <a:xfrm>
                <a:off x="5292080" y="1465039"/>
                <a:ext cx="79435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100" dirty="0">
                    <a:solidFill>
                      <a:srgbClr val="1450E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RAF</a:t>
                </a:r>
              </a:p>
            </p:txBody>
          </p:sp>
          <p:cxnSp>
            <p:nvCxnSpPr>
              <p:cNvPr id="260" name="Straight Connector 259"/>
              <p:cNvCxnSpPr/>
              <p:nvPr/>
            </p:nvCxnSpPr>
            <p:spPr>
              <a:xfrm flipV="1">
                <a:off x="5472100" y="2274934"/>
                <a:ext cx="173966" cy="634922"/>
              </a:xfrm>
              <a:prstGeom prst="line">
                <a:avLst/>
              </a:prstGeom>
              <a:ln w="19050">
                <a:solidFill>
                  <a:srgbClr val="1450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flipH="1" flipV="1">
                <a:off x="4788024" y="1340768"/>
                <a:ext cx="864096" cy="648072"/>
              </a:xfrm>
              <a:prstGeom prst="line">
                <a:avLst/>
              </a:prstGeom>
              <a:ln w="19050">
                <a:solidFill>
                  <a:srgbClr val="1450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>
              <a:xfrm>
                <a:off x="4788024" y="1340768"/>
                <a:ext cx="360040" cy="65071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/>
              <p:nvPr/>
            </p:nvCxnSpPr>
            <p:spPr>
              <a:xfrm flipH="1" flipV="1">
                <a:off x="5120444" y="2266213"/>
                <a:ext cx="351656" cy="64364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Arrow Connector 239"/>
              <p:cNvCxnSpPr/>
              <p:nvPr/>
            </p:nvCxnSpPr>
            <p:spPr>
              <a:xfrm>
                <a:off x="5148064" y="1988840"/>
                <a:ext cx="5040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/>
              <p:cNvCxnSpPr/>
              <p:nvPr/>
            </p:nvCxnSpPr>
            <p:spPr>
              <a:xfrm>
                <a:off x="5120444" y="2276872"/>
                <a:ext cx="53167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Arrow Connector 247"/>
              <p:cNvCxnSpPr/>
              <p:nvPr/>
            </p:nvCxnSpPr>
            <p:spPr>
              <a:xfrm flipH="1" flipV="1">
                <a:off x="5296272" y="1723858"/>
                <a:ext cx="279648" cy="213377"/>
              </a:xfrm>
              <a:prstGeom prst="straightConnector1">
                <a:avLst/>
              </a:prstGeom>
              <a:ln w="1905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Arrow Connector 251"/>
              <p:cNvCxnSpPr/>
              <p:nvPr/>
            </p:nvCxnSpPr>
            <p:spPr>
              <a:xfrm flipH="1" flipV="1">
                <a:off x="5366418" y="1771778"/>
                <a:ext cx="279648" cy="213377"/>
              </a:xfrm>
              <a:prstGeom prst="straightConnector1">
                <a:avLst/>
              </a:prstGeom>
              <a:ln w="1905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Arrow Connector 254"/>
              <p:cNvCxnSpPr/>
              <p:nvPr/>
            </p:nvCxnSpPr>
            <p:spPr>
              <a:xfrm flipH="1" flipV="1">
                <a:off x="5230628" y="1676591"/>
                <a:ext cx="279648" cy="213377"/>
              </a:xfrm>
              <a:prstGeom prst="straightConnector1">
                <a:avLst/>
              </a:prstGeom>
              <a:ln w="1905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" name="Freeform 255"/>
              <p:cNvSpPr/>
              <p:nvPr/>
            </p:nvSpPr>
            <p:spPr>
              <a:xfrm rot="952934" flipH="1">
                <a:off x="4790165" y="1325109"/>
                <a:ext cx="311032" cy="59042"/>
              </a:xfrm>
              <a:custGeom>
                <a:avLst/>
                <a:gdLst>
                  <a:gd name="connsiteX0" fmla="*/ 5538726 w 5538726"/>
                  <a:gd name="connsiteY0" fmla="*/ 1081078 h 1104929"/>
                  <a:gd name="connsiteX1" fmla="*/ 1211424 w 5538726"/>
                  <a:gd name="connsiteY1" fmla="*/ 1068199 h 1104929"/>
                  <a:gd name="connsiteX2" fmla="*/ 26568 w 5538726"/>
                  <a:gd name="connsiteY2" fmla="*/ 733348 h 1104929"/>
                  <a:gd name="connsiteX3" fmla="*/ 464450 w 5538726"/>
                  <a:gd name="connsiteY3" fmla="*/ 282588 h 1104929"/>
                  <a:gd name="connsiteX4" fmla="*/ 1353092 w 5538726"/>
                  <a:gd name="connsiteY4" fmla="*/ 12131 h 1104929"/>
                  <a:gd name="connsiteX5" fmla="*/ 2679616 w 5538726"/>
                  <a:gd name="connsiteY5" fmla="*/ 153799 h 1104929"/>
                  <a:gd name="connsiteX6" fmla="*/ 5487210 w 5538726"/>
                  <a:gd name="connsiteY6" fmla="*/ 1068199 h 110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38726" h="1104929">
                    <a:moveTo>
                      <a:pt x="5538726" y="1081078"/>
                    </a:moveTo>
                    <a:cubicBezTo>
                      <a:pt x="3834421" y="1103616"/>
                      <a:pt x="2130117" y="1126154"/>
                      <a:pt x="1211424" y="1068199"/>
                    </a:cubicBezTo>
                    <a:cubicBezTo>
                      <a:pt x="292731" y="1010244"/>
                      <a:pt x="151064" y="864283"/>
                      <a:pt x="26568" y="733348"/>
                    </a:cubicBezTo>
                    <a:cubicBezTo>
                      <a:pt x="-97928" y="602413"/>
                      <a:pt x="243363" y="402791"/>
                      <a:pt x="464450" y="282588"/>
                    </a:cubicBezTo>
                    <a:cubicBezTo>
                      <a:pt x="685537" y="162385"/>
                      <a:pt x="983898" y="33596"/>
                      <a:pt x="1353092" y="12131"/>
                    </a:cubicBezTo>
                    <a:cubicBezTo>
                      <a:pt x="1722286" y="-9334"/>
                      <a:pt x="1990596" y="-22212"/>
                      <a:pt x="2679616" y="153799"/>
                    </a:cubicBezTo>
                    <a:cubicBezTo>
                      <a:pt x="3368636" y="329810"/>
                      <a:pt x="4427923" y="699004"/>
                      <a:pt x="5487210" y="1068199"/>
                    </a:cubicBezTo>
                  </a:path>
                </a:pathLst>
              </a:cu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257" name="Arc 256"/>
              <p:cNvSpPr/>
              <p:nvPr/>
            </p:nvSpPr>
            <p:spPr>
              <a:xfrm rot="3713980">
                <a:off x="4703884" y="1246766"/>
                <a:ext cx="275928" cy="311680"/>
              </a:xfrm>
              <a:prstGeom prst="arc">
                <a:avLst>
                  <a:gd name="adj1" fmla="val 17850456"/>
                  <a:gd name="adj2" fmla="val 0"/>
                </a:avLst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258" name="Freeform 257"/>
              <p:cNvSpPr/>
              <p:nvPr/>
            </p:nvSpPr>
            <p:spPr>
              <a:xfrm rot="17162793" flipH="1" flipV="1">
                <a:off x="5394535" y="2742023"/>
                <a:ext cx="311032" cy="52069"/>
              </a:xfrm>
              <a:custGeom>
                <a:avLst/>
                <a:gdLst>
                  <a:gd name="connsiteX0" fmla="*/ 5538726 w 5538726"/>
                  <a:gd name="connsiteY0" fmla="*/ 1081078 h 1104929"/>
                  <a:gd name="connsiteX1" fmla="*/ 1211424 w 5538726"/>
                  <a:gd name="connsiteY1" fmla="*/ 1068199 h 1104929"/>
                  <a:gd name="connsiteX2" fmla="*/ 26568 w 5538726"/>
                  <a:gd name="connsiteY2" fmla="*/ 733348 h 1104929"/>
                  <a:gd name="connsiteX3" fmla="*/ 464450 w 5538726"/>
                  <a:gd name="connsiteY3" fmla="*/ 282588 h 1104929"/>
                  <a:gd name="connsiteX4" fmla="*/ 1353092 w 5538726"/>
                  <a:gd name="connsiteY4" fmla="*/ 12131 h 1104929"/>
                  <a:gd name="connsiteX5" fmla="*/ 2679616 w 5538726"/>
                  <a:gd name="connsiteY5" fmla="*/ 153799 h 1104929"/>
                  <a:gd name="connsiteX6" fmla="*/ 5487210 w 5538726"/>
                  <a:gd name="connsiteY6" fmla="*/ 1068199 h 110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38726" h="1104929">
                    <a:moveTo>
                      <a:pt x="5538726" y="1081078"/>
                    </a:moveTo>
                    <a:cubicBezTo>
                      <a:pt x="3834421" y="1103616"/>
                      <a:pt x="2130117" y="1126154"/>
                      <a:pt x="1211424" y="1068199"/>
                    </a:cubicBezTo>
                    <a:cubicBezTo>
                      <a:pt x="292731" y="1010244"/>
                      <a:pt x="151064" y="864283"/>
                      <a:pt x="26568" y="733348"/>
                    </a:cubicBezTo>
                    <a:cubicBezTo>
                      <a:pt x="-97928" y="602413"/>
                      <a:pt x="243363" y="402791"/>
                      <a:pt x="464450" y="282588"/>
                    </a:cubicBezTo>
                    <a:cubicBezTo>
                      <a:pt x="685537" y="162385"/>
                      <a:pt x="983898" y="33596"/>
                      <a:pt x="1353092" y="12131"/>
                    </a:cubicBezTo>
                    <a:cubicBezTo>
                      <a:pt x="1722286" y="-9334"/>
                      <a:pt x="1990596" y="-22212"/>
                      <a:pt x="2679616" y="153799"/>
                    </a:cubicBezTo>
                    <a:cubicBezTo>
                      <a:pt x="3368636" y="329810"/>
                      <a:pt x="4427923" y="699004"/>
                      <a:pt x="5487210" y="1068199"/>
                    </a:cubicBezTo>
                  </a:path>
                </a:pathLst>
              </a:cu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263" name="Straight Arrow Connector 262"/>
              <p:cNvCxnSpPr/>
              <p:nvPr/>
            </p:nvCxnSpPr>
            <p:spPr>
              <a:xfrm flipH="1">
                <a:off x="5582055" y="2373027"/>
                <a:ext cx="36004" cy="134758"/>
              </a:xfrm>
              <a:prstGeom prst="straightConnector1">
                <a:avLst/>
              </a:prstGeom>
              <a:ln w="1905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Arrow Connector 267"/>
              <p:cNvCxnSpPr/>
              <p:nvPr/>
            </p:nvCxnSpPr>
            <p:spPr>
              <a:xfrm flipH="1">
                <a:off x="5600057" y="2305648"/>
                <a:ext cx="36004" cy="134758"/>
              </a:xfrm>
              <a:prstGeom prst="straightConnector1">
                <a:avLst/>
              </a:prstGeom>
              <a:ln w="1905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Arrow Connector 268"/>
              <p:cNvCxnSpPr/>
              <p:nvPr/>
            </p:nvCxnSpPr>
            <p:spPr>
              <a:xfrm flipH="1">
                <a:off x="5562739" y="2442834"/>
                <a:ext cx="36004" cy="134758"/>
              </a:xfrm>
              <a:prstGeom prst="straightConnector1">
                <a:avLst/>
              </a:prstGeom>
              <a:ln w="1905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0" name="Arc 269"/>
              <p:cNvSpPr/>
              <p:nvPr/>
            </p:nvSpPr>
            <p:spPr>
              <a:xfrm rot="3713980" flipH="1">
                <a:off x="5299713" y="2672708"/>
                <a:ext cx="268065" cy="311680"/>
              </a:xfrm>
              <a:prstGeom prst="arc">
                <a:avLst>
                  <a:gd name="adj1" fmla="val 17687391"/>
                  <a:gd name="adj2" fmla="val 0"/>
                </a:avLst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116926" y="2008090"/>
                <a:ext cx="79435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TAS</a:t>
                </a:r>
              </a:p>
            </p:txBody>
          </p:sp>
        </p:grpSp>
        <p:grpSp>
          <p:nvGrpSpPr>
            <p:cNvPr id="276" name="Group 275"/>
            <p:cNvGrpSpPr/>
            <p:nvPr/>
          </p:nvGrpSpPr>
          <p:grpSpPr>
            <a:xfrm rot="20012542">
              <a:off x="10150456" y="2118206"/>
              <a:ext cx="230647" cy="1222428"/>
              <a:chOff x="7340911" y="1412776"/>
              <a:chExt cx="543457" cy="2880320"/>
            </a:xfrm>
          </p:grpSpPr>
          <p:grpSp>
            <p:nvGrpSpPr>
              <p:cNvPr id="277" name="Group 276"/>
              <p:cNvGrpSpPr/>
              <p:nvPr/>
            </p:nvGrpSpPr>
            <p:grpSpPr>
              <a:xfrm flipV="1">
                <a:off x="7340911" y="2633216"/>
                <a:ext cx="543457" cy="445092"/>
                <a:chOff x="3491345" y="2018805"/>
                <a:chExt cx="974312" cy="910687"/>
              </a:xfrm>
            </p:grpSpPr>
            <p:sp>
              <p:nvSpPr>
                <p:cNvPr id="282" name="Freeform 281"/>
                <p:cNvSpPr/>
                <p:nvPr/>
              </p:nvSpPr>
              <p:spPr>
                <a:xfrm>
                  <a:off x="3491345" y="2018805"/>
                  <a:ext cx="973777" cy="463138"/>
                </a:xfrm>
                <a:custGeom>
                  <a:avLst/>
                  <a:gdLst>
                    <a:gd name="connsiteX0" fmla="*/ 0 w 973777"/>
                    <a:gd name="connsiteY0" fmla="*/ 0 h 463138"/>
                    <a:gd name="connsiteX1" fmla="*/ 285008 w 973777"/>
                    <a:gd name="connsiteY1" fmla="*/ 71252 h 463138"/>
                    <a:gd name="connsiteX2" fmla="*/ 558141 w 973777"/>
                    <a:gd name="connsiteY2" fmla="*/ 178130 h 463138"/>
                    <a:gd name="connsiteX3" fmla="*/ 783772 w 973777"/>
                    <a:gd name="connsiteY3" fmla="*/ 308759 h 463138"/>
                    <a:gd name="connsiteX4" fmla="*/ 973777 w 973777"/>
                    <a:gd name="connsiteY4" fmla="*/ 463138 h 46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3777" h="463138">
                      <a:moveTo>
                        <a:pt x="0" y="0"/>
                      </a:moveTo>
                      <a:cubicBezTo>
                        <a:pt x="95992" y="20782"/>
                        <a:pt x="191985" y="41564"/>
                        <a:pt x="285008" y="71252"/>
                      </a:cubicBezTo>
                      <a:cubicBezTo>
                        <a:pt x="378031" y="100940"/>
                        <a:pt x="475014" y="138545"/>
                        <a:pt x="558141" y="178130"/>
                      </a:cubicBezTo>
                      <a:cubicBezTo>
                        <a:pt x="641268" y="217715"/>
                        <a:pt x="714500" y="261258"/>
                        <a:pt x="783772" y="308759"/>
                      </a:cubicBezTo>
                      <a:cubicBezTo>
                        <a:pt x="853044" y="356260"/>
                        <a:pt x="913410" y="409699"/>
                        <a:pt x="973777" y="463138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 flipV="1">
                  <a:off x="3491880" y="2492896"/>
                  <a:ext cx="973777" cy="436596"/>
                </a:xfrm>
                <a:custGeom>
                  <a:avLst/>
                  <a:gdLst>
                    <a:gd name="connsiteX0" fmla="*/ 0 w 973777"/>
                    <a:gd name="connsiteY0" fmla="*/ 0 h 463138"/>
                    <a:gd name="connsiteX1" fmla="*/ 285008 w 973777"/>
                    <a:gd name="connsiteY1" fmla="*/ 71252 h 463138"/>
                    <a:gd name="connsiteX2" fmla="*/ 558141 w 973777"/>
                    <a:gd name="connsiteY2" fmla="*/ 178130 h 463138"/>
                    <a:gd name="connsiteX3" fmla="*/ 783772 w 973777"/>
                    <a:gd name="connsiteY3" fmla="*/ 308759 h 463138"/>
                    <a:gd name="connsiteX4" fmla="*/ 973777 w 973777"/>
                    <a:gd name="connsiteY4" fmla="*/ 463138 h 46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3777" h="463138">
                      <a:moveTo>
                        <a:pt x="0" y="0"/>
                      </a:moveTo>
                      <a:cubicBezTo>
                        <a:pt x="95992" y="20782"/>
                        <a:pt x="191985" y="41564"/>
                        <a:pt x="285008" y="71252"/>
                      </a:cubicBezTo>
                      <a:cubicBezTo>
                        <a:pt x="378031" y="100940"/>
                        <a:pt x="475014" y="138545"/>
                        <a:pt x="558141" y="178130"/>
                      </a:cubicBezTo>
                      <a:cubicBezTo>
                        <a:pt x="641268" y="217715"/>
                        <a:pt x="714500" y="261258"/>
                        <a:pt x="783772" y="308759"/>
                      </a:cubicBezTo>
                      <a:cubicBezTo>
                        <a:pt x="853044" y="356260"/>
                        <a:pt x="913410" y="409699"/>
                        <a:pt x="973777" y="463138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cxnSp>
              <p:nvCxnSpPr>
                <p:cNvPr id="284" name="Straight Connector 283"/>
                <p:cNvCxnSpPr>
                  <a:stCxn id="282" idx="0"/>
                  <a:endCxn id="283" idx="0"/>
                </p:cNvCxnSpPr>
                <p:nvPr/>
              </p:nvCxnSpPr>
              <p:spPr>
                <a:xfrm>
                  <a:off x="3491345" y="2018805"/>
                  <a:ext cx="535" cy="91068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8" name="Straight Connector 277"/>
              <p:cNvCxnSpPr>
                <a:stCxn id="282" idx="1"/>
              </p:cNvCxnSpPr>
              <p:nvPr/>
            </p:nvCxnSpPr>
            <p:spPr>
              <a:xfrm flipH="1">
                <a:off x="7341210" y="3043484"/>
                <a:ext cx="158675" cy="12496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7340911" y="1412776"/>
                <a:ext cx="0" cy="12147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>
                <a:endCxn id="283" idx="1"/>
              </p:cNvCxnSpPr>
              <p:nvPr/>
            </p:nvCxnSpPr>
            <p:spPr>
              <a:xfrm>
                <a:off x="7341210" y="1412776"/>
                <a:ext cx="158973" cy="12532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>
                <a:stCxn id="282" idx="0"/>
              </p:cNvCxnSpPr>
              <p:nvPr/>
            </p:nvCxnSpPr>
            <p:spPr>
              <a:xfrm>
                <a:off x="7340911" y="3078308"/>
                <a:ext cx="0" cy="12147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5" name="Down Arrow 284"/>
            <p:cNvSpPr/>
            <p:nvPr/>
          </p:nvSpPr>
          <p:spPr>
            <a:xfrm flipV="1">
              <a:off x="9340441" y="1734830"/>
              <a:ext cx="45719" cy="23025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9458167" y="1541961"/>
              <a:ext cx="13681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Thrust vector moves right</a:t>
              </a:r>
            </a:p>
          </p:txBody>
        </p:sp>
        <p:cxnSp>
          <p:nvCxnSpPr>
            <p:cNvPr id="288" name="Straight Connector 287"/>
            <p:cNvCxnSpPr/>
            <p:nvPr/>
          </p:nvCxnSpPr>
          <p:spPr>
            <a:xfrm>
              <a:off x="8230512" y="2240796"/>
              <a:ext cx="113" cy="1317455"/>
            </a:xfrm>
            <a:prstGeom prst="line">
              <a:avLst/>
            </a:prstGeom>
            <a:ln w="12700">
              <a:solidFill>
                <a:srgbClr val="00AA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9890102" y="2240796"/>
              <a:ext cx="0" cy="1173439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10431310" y="3342226"/>
              <a:ext cx="0" cy="272944"/>
            </a:xfrm>
            <a:prstGeom prst="line">
              <a:avLst/>
            </a:prstGeom>
            <a:ln w="12700">
              <a:solidFill>
                <a:srgbClr val="00AA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Left Bracket 293"/>
            <p:cNvSpPr/>
            <p:nvPr/>
          </p:nvSpPr>
          <p:spPr>
            <a:xfrm rot="16200000">
              <a:off x="9308316" y="2544932"/>
              <a:ext cx="46579" cy="2199410"/>
            </a:xfrm>
            <a:prstGeom prst="leftBracket">
              <a:avLst/>
            </a:prstGeom>
            <a:ln w="19050">
              <a:solidFill>
                <a:srgbClr val="00AA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95" name="Left Bracket 294"/>
            <p:cNvSpPr/>
            <p:nvPr/>
          </p:nvSpPr>
          <p:spPr>
            <a:xfrm rot="16200000">
              <a:off x="9305209" y="2888120"/>
              <a:ext cx="45719" cy="1123063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96" name="Straight Connector 295"/>
            <p:cNvCxnSpPr/>
            <p:nvPr/>
          </p:nvCxnSpPr>
          <p:spPr>
            <a:xfrm>
              <a:off x="8766536" y="3327942"/>
              <a:ext cx="0" cy="81076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8" name="Freeform 297"/>
            <p:cNvSpPr/>
            <p:nvPr/>
          </p:nvSpPr>
          <p:spPr>
            <a:xfrm>
              <a:off x="8240865" y="2237688"/>
              <a:ext cx="2175468" cy="1085222"/>
            </a:xfrm>
            <a:custGeom>
              <a:avLst/>
              <a:gdLst>
                <a:gd name="connsiteX0" fmla="*/ 0 w 2175468"/>
                <a:gd name="connsiteY0" fmla="*/ 0 h 1085222"/>
                <a:gd name="connsiteX1" fmla="*/ 175846 w 2175468"/>
                <a:gd name="connsiteY1" fmla="*/ 35169 h 1085222"/>
                <a:gd name="connsiteX2" fmla="*/ 361740 w 2175468"/>
                <a:gd name="connsiteY2" fmla="*/ 90435 h 1085222"/>
                <a:gd name="connsiteX3" fmla="*/ 582804 w 2175468"/>
                <a:gd name="connsiteY3" fmla="*/ 180870 h 1085222"/>
                <a:gd name="connsiteX4" fmla="*/ 798844 w 2175468"/>
                <a:gd name="connsiteY4" fmla="*/ 296426 h 1085222"/>
                <a:gd name="connsiteX5" fmla="*/ 1004835 w 2175468"/>
                <a:gd name="connsiteY5" fmla="*/ 427055 h 1085222"/>
                <a:gd name="connsiteX6" fmla="*/ 1155560 w 2175468"/>
                <a:gd name="connsiteY6" fmla="*/ 557683 h 1085222"/>
                <a:gd name="connsiteX7" fmla="*/ 1286189 w 2175468"/>
                <a:gd name="connsiteY7" fmla="*/ 688312 h 1085222"/>
                <a:gd name="connsiteX8" fmla="*/ 1462035 w 2175468"/>
                <a:gd name="connsiteY8" fmla="*/ 834013 h 1085222"/>
                <a:gd name="connsiteX9" fmla="*/ 1683099 w 2175468"/>
                <a:gd name="connsiteY9" fmla="*/ 954593 h 1085222"/>
                <a:gd name="connsiteX10" fmla="*/ 1949380 w 2175468"/>
                <a:gd name="connsiteY10" fmla="*/ 1040004 h 1085222"/>
                <a:gd name="connsiteX11" fmla="*/ 2175468 w 2175468"/>
                <a:gd name="connsiteY11" fmla="*/ 1085222 h 1085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5468" h="1085222">
                  <a:moveTo>
                    <a:pt x="0" y="0"/>
                  </a:moveTo>
                  <a:cubicBezTo>
                    <a:pt x="57778" y="10048"/>
                    <a:pt x="115556" y="20096"/>
                    <a:pt x="175846" y="35169"/>
                  </a:cubicBezTo>
                  <a:cubicBezTo>
                    <a:pt x="236136" y="50242"/>
                    <a:pt x="293914" y="66152"/>
                    <a:pt x="361740" y="90435"/>
                  </a:cubicBezTo>
                  <a:cubicBezTo>
                    <a:pt x="429566" y="114718"/>
                    <a:pt x="509953" y="146538"/>
                    <a:pt x="582804" y="180870"/>
                  </a:cubicBezTo>
                  <a:cubicBezTo>
                    <a:pt x="655655" y="215202"/>
                    <a:pt x="728505" y="255395"/>
                    <a:pt x="798844" y="296426"/>
                  </a:cubicBezTo>
                  <a:cubicBezTo>
                    <a:pt x="869183" y="337457"/>
                    <a:pt x="945382" y="383512"/>
                    <a:pt x="1004835" y="427055"/>
                  </a:cubicBezTo>
                  <a:cubicBezTo>
                    <a:pt x="1064288" y="470598"/>
                    <a:pt x="1108668" y="514140"/>
                    <a:pt x="1155560" y="557683"/>
                  </a:cubicBezTo>
                  <a:cubicBezTo>
                    <a:pt x="1202452" y="601226"/>
                    <a:pt x="1235110" y="642257"/>
                    <a:pt x="1286189" y="688312"/>
                  </a:cubicBezTo>
                  <a:cubicBezTo>
                    <a:pt x="1337268" y="734367"/>
                    <a:pt x="1395883" y="789633"/>
                    <a:pt x="1462035" y="834013"/>
                  </a:cubicBezTo>
                  <a:cubicBezTo>
                    <a:pt x="1528187" y="878393"/>
                    <a:pt x="1601875" y="920261"/>
                    <a:pt x="1683099" y="954593"/>
                  </a:cubicBezTo>
                  <a:cubicBezTo>
                    <a:pt x="1764323" y="988925"/>
                    <a:pt x="1867319" y="1018233"/>
                    <a:pt x="1949380" y="1040004"/>
                  </a:cubicBezTo>
                  <a:cubicBezTo>
                    <a:pt x="2031442" y="1061776"/>
                    <a:pt x="2103455" y="1073499"/>
                    <a:pt x="2175468" y="1085222"/>
                  </a:cubicBezTo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8768404" y="2237688"/>
              <a:ext cx="1110343" cy="1080197"/>
            </a:xfrm>
            <a:custGeom>
              <a:avLst/>
              <a:gdLst>
                <a:gd name="connsiteX0" fmla="*/ 0 w 1110343"/>
                <a:gd name="connsiteY0" fmla="*/ 1090246 h 1090246"/>
                <a:gd name="connsiteX1" fmla="*/ 145701 w 1110343"/>
                <a:gd name="connsiteY1" fmla="*/ 1034980 h 1090246"/>
                <a:gd name="connsiteX2" fmla="*/ 266282 w 1110343"/>
                <a:gd name="connsiteY2" fmla="*/ 954594 h 1090246"/>
                <a:gd name="connsiteX3" fmla="*/ 411983 w 1110343"/>
                <a:gd name="connsiteY3" fmla="*/ 823965 h 1090246"/>
                <a:gd name="connsiteX4" fmla="*/ 512466 w 1110343"/>
                <a:gd name="connsiteY4" fmla="*/ 678264 h 1090246"/>
                <a:gd name="connsiteX5" fmla="*/ 638071 w 1110343"/>
                <a:gd name="connsiteY5" fmla="*/ 406959 h 1090246"/>
                <a:gd name="connsiteX6" fmla="*/ 733530 w 1110343"/>
                <a:gd name="connsiteY6" fmla="*/ 226088 h 1090246"/>
                <a:gd name="connsiteX7" fmla="*/ 844062 w 1110343"/>
                <a:gd name="connsiteY7" fmla="*/ 110532 h 1090246"/>
                <a:gd name="connsiteX8" fmla="*/ 959618 w 1110343"/>
                <a:gd name="connsiteY8" fmla="*/ 30145 h 1090246"/>
                <a:gd name="connsiteX9" fmla="*/ 1110343 w 1110343"/>
                <a:gd name="connsiteY9" fmla="*/ 0 h 1090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10343" h="1090246">
                  <a:moveTo>
                    <a:pt x="0" y="1090246"/>
                  </a:moveTo>
                  <a:cubicBezTo>
                    <a:pt x="50660" y="1073917"/>
                    <a:pt x="101321" y="1057589"/>
                    <a:pt x="145701" y="1034980"/>
                  </a:cubicBezTo>
                  <a:cubicBezTo>
                    <a:pt x="190081" y="1012371"/>
                    <a:pt x="221902" y="989763"/>
                    <a:pt x="266282" y="954594"/>
                  </a:cubicBezTo>
                  <a:cubicBezTo>
                    <a:pt x="310662" y="919425"/>
                    <a:pt x="370952" y="870020"/>
                    <a:pt x="411983" y="823965"/>
                  </a:cubicBezTo>
                  <a:cubicBezTo>
                    <a:pt x="453014" y="777910"/>
                    <a:pt x="474785" y="747765"/>
                    <a:pt x="512466" y="678264"/>
                  </a:cubicBezTo>
                  <a:cubicBezTo>
                    <a:pt x="550147" y="608763"/>
                    <a:pt x="601227" y="482322"/>
                    <a:pt x="638071" y="406959"/>
                  </a:cubicBezTo>
                  <a:cubicBezTo>
                    <a:pt x="674915" y="331596"/>
                    <a:pt x="699198" y="275492"/>
                    <a:pt x="733530" y="226088"/>
                  </a:cubicBezTo>
                  <a:cubicBezTo>
                    <a:pt x="767862" y="176684"/>
                    <a:pt x="806381" y="143189"/>
                    <a:pt x="844062" y="110532"/>
                  </a:cubicBezTo>
                  <a:cubicBezTo>
                    <a:pt x="881743" y="77875"/>
                    <a:pt x="915238" y="48567"/>
                    <a:pt x="959618" y="30145"/>
                  </a:cubicBezTo>
                  <a:cubicBezTo>
                    <a:pt x="1003998" y="11723"/>
                    <a:pt x="1057170" y="5861"/>
                    <a:pt x="1110343" y="0"/>
                  </a:cubicBezTo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300" name="TextBox 299"/>
          <p:cNvSpPr txBox="1"/>
          <p:nvPr/>
        </p:nvSpPr>
        <p:spPr>
          <a:xfrm>
            <a:off x="5047841" y="333796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Down-going blade travels greater distance, therefore meeting the RAF at a higher AOA.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5035123" y="4616461"/>
            <a:ext cx="1448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Force is precessed 90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 in the direction of travel.</a:t>
            </a:r>
            <a:endParaRPr lang="en-NZ" sz="12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F4154CE-AD57-4D76-8E7C-517923D3ACC7}"/>
              </a:ext>
            </a:extLst>
          </p:cNvPr>
          <p:cNvGrpSpPr/>
          <p:nvPr/>
        </p:nvGrpSpPr>
        <p:grpSpPr>
          <a:xfrm>
            <a:off x="6593049" y="4579148"/>
            <a:ext cx="2617872" cy="1548530"/>
            <a:chOff x="8064431" y="4966681"/>
            <a:chExt cx="2617872" cy="1548530"/>
          </a:xfrm>
        </p:grpSpPr>
        <p:sp>
          <p:nvSpPr>
            <p:cNvPr id="306" name="Oval 305"/>
            <p:cNvSpPr/>
            <p:nvPr/>
          </p:nvSpPr>
          <p:spPr>
            <a:xfrm rot="411399">
              <a:off x="8533358" y="5682495"/>
              <a:ext cx="45719" cy="1986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302" name="Oval 301"/>
            <p:cNvSpPr/>
            <p:nvPr/>
          </p:nvSpPr>
          <p:spPr>
            <a:xfrm>
              <a:off x="8245581" y="5075051"/>
              <a:ext cx="708530" cy="1440160"/>
            </a:xfrm>
            <a:prstGeom prst="ellipse">
              <a:avLst/>
            </a:prstGeom>
            <a:noFill/>
            <a:ln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303" name="Oval 302"/>
            <p:cNvSpPr/>
            <p:nvPr/>
          </p:nvSpPr>
          <p:spPr>
            <a:xfrm>
              <a:off x="8538213" y="5086186"/>
              <a:ext cx="114852" cy="61490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304" name="Oval 303"/>
            <p:cNvSpPr/>
            <p:nvPr/>
          </p:nvSpPr>
          <p:spPr>
            <a:xfrm>
              <a:off x="8527905" y="5845361"/>
              <a:ext cx="114852" cy="6385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305" name="Isosceles Triangle 304"/>
            <p:cNvSpPr/>
            <p:nvPr/>
          </p:nvSpPr>
          <p:spPr>
            <a:xfrm rot="5857573">
              <a:off x="8526514" y="5691387"/>
              <a:ext cx="240716" cy="17781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308" name="Straight Connector 307"/>
            <p:cNvCxnSpPr>
              <a:stCxn id="305" idx="2"/>
              <a:endCxn id="303" idx="0"/>
            </p:cNvCxnSpPr>
            <p:nvPr/>
          </p:nvCxnSpPr>
          <p:spPr>
            <a:xfrm flipV="1">
              <a:off x="8574726" y="5086186"/>
              <a:ext cx="20913" cy="563014"/>
            </a:xfrm>
            <a:prstGeom prst="line">
              <a:avLst/>
            </a:prstGeom>
            <a:ln w="28575">
              <a:solidFill>
                <a:srgbClr val="00AA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flipV="1">
              <a:off x="8245582" y="5763869"/>
              <a:ext cx="287939" cy="136646"/>
            </a:xfrm>
            <a:prstGeom prst="line">
              <a:avLst/>
            </a:prstGeom>
            <a:ln w="28575">
              <a:solidFill>
                <a:srgbClr val="00AA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Freeform 315"/>
            <p:cNvSpPr/>
            <p:nvPr/>
          </p:nvSpPr>
          <p:spPr>
            <a:xfrm>
              <a:off x="8264223" y="5114572"/>
              <a:ext cx="303263" cy="723666"/>
            </a:xfrm>
            <a:custGeom>
              <a:avLst/>
              <a:gdLst>
                <a:gd name="connsiteX0" fmla="*/ 277685 w 303263"/>
                <a:gd name="connsiteY0" fmla="*/ 625495 h 723666"/>
                <a:gd name="connsiteX1" fmla="*/ 263661 w 303263"/>
                <a:gd name="connsiteY1" fmla="*/ 628300 h 723666"/>
                <a:gd name="connsiteX2" fmla="*/ 246831 w 303263"/>
                <a:gd name="connsiteY2" fmla="*/ 639519 h 723666"/>
                <a:gd name="connsiteX3" fmla="*/ 230002 w 303263"/>
                <a:gd name="connsiteY3" fmla="*/ 645129 h 723666"/>
                <a:gd name="connsiteX4" fmla="*/ 221587 w 303263"/>
                <a:gd name="connsiteY4" fmla="*/ 647934 h 723666"/>
                <a:gd name="connsiteX5" fmla="*/ 210368 w 303263"/>
                <a:gd name="connsiteY5" fmla="*/ 650739 h 723666"/>
                <a:gd name="connsiteX6" fmla="*/ 185123 w 303263"/>
                <a:gd name="connsiteY6" fmla="*/ 659154 h 723666"/>
                <a:gd name="connsiteX7" fmla="*/ 176709 w 303263"/>
                <a:gd name="connsiteY7" fmla="*/ 661958 h 723666"/>
                <a:gd name="connsiteX8" fmla="*/ 159879 w 303263"/>
                <a:gd name="connsiteY8" fmla="*/ 670373 h 723666"/>
                <a:gd name="connsiteX9" fmla="*/ 151465 w 303263"/>
                <a:gd name="connsiteY9" fmla="*/ 675983 h 723666"/>
                <a:gd name="connsiteX10" fmla="*/ 134635 w 303263"/>
                <a:gd name="connsiteY10" fmla="*/ 681593 h 723666"/>
                <a:gd name="connsiteX11" fmla="*/ 126220 w 303263"/>
                <a:gd name="connsiteY11" fmla="*/ 684398 h 723666"/>
                <a:gd name="connsiteX12" fmla="*/ 109391 w 303263"/>
                <a:gd name="connsiteY12" fmla="*/ 698422 h 723666"/>
                <a:gd name="connsiteX13" fmla="*/ 67317 w 303263"/>
                <a:gd name="connsiteY13" fmla="*/ 706837 h 723666"/>
                <a:gd name="connsiteX14" fmla="*/ 42073 w 303263"/>
                <a:gd name="connsiteY14" fmla="*/ 715252 h 723666"/>
                <a:gd name="connsiteX15" fmla="*/ 25244 w 303263"/>
                <a:gd name="connsiteY15" fmla="*/ 720861 h 723666"/>
                <a:gd name="connsiteX16" fmla="*/ 16829 w 303263"/>
                <a:gd name="connsiteY16" fmla="*/ 723666 h 723666"/>
                <a:gd name="connsiteX17" fmla="*/ 14024 w 303263"/>
                <a:gd name="connsiteY17" fmla="*/ 687203 h 723666"/>
                <a:gd name="connsiteX18" fmla="*/ 22439 w 303263"/>
                <a:gd name="connsiteY18" fmla="*/ 684398 h 723666"/>
                <a:gd name="connsiteX19" fmla="*/ 50488 w 303263"/>
                <a:gd name="connsiteY19" fmla="*/ 678788 h 723666"/>
                <a:gd name="connsiteX20" fmla="*/ 75732 w 303263"/>
                <a:gd name="connsiteY20" fmla="*/ 670373 h 723666"/>
                <a:gd name="connsiteX21" fmla="*/ 84147 w 303263"/>
                <a:gd name="connsiteY21" fmla="*/ 667568 h 723666"/>
                <a:gd name="connsiteX22" fmla="*/ 92562 w 303263"/>
                <a:gd name="connsiteY22" fmla="*/ 661958 h 723666"/>
                <a:gd name="connsiteX23" fmla="*/ 112196 w 303263"/>
                <a:gd name="connsiteY23" fmla="*/ 656349 h 723666"/>
                <a:gd name="connsiteX24" fmla="*/ 154269 w 303263"/>
                <a:gd name="connsiteY24" fmla="*/ 647934 h 723666"/>
                <a:gd name="connsiteX25" fmla="*/ 182319 w 303263"/>
                <a:gd name="connsiteY25" fmla="*/ 639519 h 723666"/>
                <a:gd name="connsiteX26" fmla="*/ 199148 w 303263"/>
                <a:gd name="connsiteY26" fmla="*/ 633909 h 723666"/>
                <a:gd name="connsiteX27" fmla="*/ 221587 w 303263"/>
                <a:gd name="connsiteY27" fmla="*/ 631104 h 723666"/>
                <a:gd name="connsiteX28" fmla="*/ 238417 w 303263"/>
                <a:gd name="connsiteY28" fmla="*/ 625495 h 723666"/>
                <a:gd name="connsiteX29" fmla="*/ 246831 w 303263"/>
                <a:gd name="connsiteY29" fmla="*/ 622690 h 723666"/>
                <a:gd name="connsiteX30" fmla="*/ 252441 w 303263"/>
                <a:gd name="connsiteY30" fmla="*/ 614275 h 723666"/>
                <a:gd name="connsiteX31" fmla="*/ 232807 w 303263"/>
                <a:gd name="connsiteY31" fmla="*/ 617080 h 723666"/>
                <a:gd name="connsiteX32" fmla="*/ 210368 w 303263"/>
                <a:gd name="connsiteY32" fmla="*/ 619885 h 723666"/>
                <a:gd name="connsiteX33" fmla="*/ 162684 w 303263"/>
                <a:gd name="connsiteY33" fmla="*/ 625495 h 723666"/>
                <a:gd name="connsiteX34" fmla="*/ 145855 w 303263"/>
                <a:gd name="connsiteY34" fmla="*/ 631104 h 723666"/>
                <a:gd name="connsiteX35" fmla="*/ 100976 w 303263"/>
                <a:gd name="connsiteY35" fmla="*/ 636714 h 723666"/>
                <a:gd name="connsiteX36" fmla="*/ 70122 w 303263"/>
                <a:gd name="connsiteY36" fmla="*/ 642324 h 723666"/>
                <a:gd name="connsiteX37" fmla="*/ 56098 w 303263"/>
                <a:gd name="connsiteY37" fmla="*/ 645129 h 723666"/>
                <a:gd name="connsiteX38" fmla="*/ 5609 w 303263"/>
                <a:gd name="connsiteY38" fmla="*/ 642324 h 723666"/>
                <a:gd name="connsiteX39" fmla="*/ 0 w 303263"/>
                <a:gd name="connsiteY39" fmla="*/ 633909 h 723666"/>
                <a:gd name="connsiteX40" fmla="*/ 14024 w 303263"/>
                <a:gd name="connsiteY40" fmla="*/ 614275 h 723666"/>
                <a:gd name="connsiteX41" fmla="*/ 100976 w 303263"/>
                <a:gd name="connsiteY41" fmla="*/ 611470 h 723666"/>
                <a:gd name="connsiteX42" fmla="*/ 143050 w 303263"/>
                <a:gd name="connsiteY42" fmla="*/ 608665 h 723666"/>
                <a:gd name="connsiteX43" fmla="*/ 171099 w 303263"/>
                <a:gd name="connsiteY43" fmla="*/ 605860 h 723666"/>
                <a:gd name="connsiteX44" fmla="*/ 235612 w 303263"/>
                <a:gd name="connsiteY44" fmla="*/ 603055 h 723666"/>
                <a:gd name="connsiteX45" fmla="*/ 246831 w 303263"/>
                <a:gd name="connsiteY45" fmla="*/ 600250 h 723666"/>
                <a:gd name="connsiteX46" fmla="*/ 260856 w 303263"/>
                <a:gd name="connsiteY46" fmla="*/ 597446 h 723666"/>
                <a:gd name="connsiteX47" fmla="*/ 252441 w 303263"/>
                <a:gd name="connsiteY47" fmla="*/ 591836 h 723666"/>
                <a:gd name="connsiteX48" fmla="*/ 210368 w 303263"/>
                <a:gd name="connsiteY48" fmla="*/ 589031 h 723666"/>
                <a:gd name="connsiteX49" fmla="*/ 190733 w 303263"/>
                <a:gd name="connsiteY49" fmla="*/ 583421 h 723666"/>
                <a:gd name="connsiteX50" fmla="*/ 120611 w 303263"/>
                <a:gd name="connsiteY50" fmla="*/ 580616 h 723666"/>
                <a:gd name="connsiteX51" fmla="*/ 22439 w 303263"/>
                <a:gd name="connsiteY51" fmla="*/ 577811 h 723666"/>
                <a:gd name="connsiteX52" fmla="*/ 25244 w 303263"/>
                <a:gd name="connsiteY52" fmla="*/ 555372 h 723666"/>
                <a:gd name="connsiteX53" fmla="*/ 33658 w 303263"/>
                <a:gd name="connsiteY53" fmla="*/ 552567 h 723666"/>
                <a:gd name="connsiteX54" fmla="*/ 64512 w 303263"/>
                <a:gd name="connsiteY54" fmla="*/ 555372 h 723666"/>
                <a:gd name="connsiteX55" fmla="*/ 81342 w 303263"/>
                <a:gd name="connsiteY55" fmla="*/ 560982 h 723666"/>
                <a:gd name="connsiteX56" fmla="*/ 92562 w 303263"/>
                <a:gd name="connsiteY56" fmla="*/ 563787 h 723666"/>
                <a:gd name="connsiteX57" fmla="*/ 109391 w 303263"/>
                <a:gd name="connsiteY57" fmla="*/ 569396 h 723666"/>
                <a:gd name="connsiteX58" fmla="*/ 117806 w 303263"/>
                <a:gd name="connsiteY58" fmla="*/ 572201 h 723666"/>
                <a:gd name="connsiteX59" fmla="*/ 140245 w 303263"/>
                <a:gd name="connsiteY59" fmla="*/ 577811 h 723666"/>
                <a:gd name="connsiteX60" fmla="*/ 148660 w 303263"/>
                <a:gd name="connsiteY60" fmla="*/ 580616 h 723666"/>
                <a:gd name="connsiteX61" fmla="*/ 185123 w 303263"/>
                <a:gd name="connsiteY61" fmla="*/ 583421 h 723666"/>
                <a:gd name="connsiteX62" fmla="*/ 258051 w 303263"/>
                <a:gd name="connsiteY62" fmla="*/ 586226 h 723666"/>
                <a:gd name="connsiteX63" fmla="*/ 241222 w 303263"/>
                <a:gd name="connsiteY63" fmla="*/ 577811 h 723666"/>
                <a:gd name="connsiteX64" fmla="*/ 207563 w 303263"/>
                <a:gd name="connsiteY64" fmla="*/ 572201 h 723666"/>
                <a:gd name="connsiteX65" fmla="*/ 190733 w 303263"/>
                <a:gd name="connsiteY65" fmla="*/ 563787 h 723666"/>
                <a:gd name="connsiteX66" fmla="*/ 182319 w 303263"/>
                <a:gd name="connsiteY66" fmla="*/ 560982 h 723666"/>
                <a:gd name="connsiteX67" fmla="*/ 173904 w 303263"/>
                <a:gd name="connsiteY67" fmla="*/ 555372 h 723666"/>
                <a:gd name="connsiteX68" fmla="*/ 151465 w 303263"/>
                <a:gd name="connsiteY68" fmla="*/ 549762 h 723666"/>
                <a:gd name="connsiteX69" fmla="*/ 143050 w 303263"/>
                <a:gd name="connsiteY69" fmla="*/ 546957 h 723666"/>
                <a:gd name="connsiteX70" fmla="*/ 115001 w 303263"/>
                <a:gd name="connsiteY70" fmla="*/ 541347 h 723666"/>
                <a:gd name="connsiteX71" fmla="*/ 106586 w 303263"/>
                <a:gd name="connsiteY71" fmla="*/ 538542 h 723666"/>
                <a:gd name="connsiteX72" fmla="*/ 89757 w 303263"/>
                <a:gd name="connsiteY72" fmla="*/ 530128 h 723666"/>
                <a:gd name="connsiteX73" fmla="*/ 67317 w 303263"/>
                <a:gd name="connsiteY73" fmla="*/ 527323 h 723666"/>
                <a:gd name="connsiteX74" fmla="*/ 39268 w 303263"/>
                <a:gd name="connsiteY74" fmla="*/ 518908 h 723666"/>
                <a:gd name="connsiteX75" fmla="*/ 30854 w 303263"/>
                <a:gd name="connsiteY75" fmla="*/ 516103 h 723666"/>
                <a:gd name="connsiteX76" fmla="*/ 25244 w 303263"/>
                <a:gd name="connsiteY76" fmla="*/ 507688 h 723666"/>
                <a:gd name="connsiteX77" fmla="*/ 16829 w 303263"/>
                <a:gd name="connsiteY77" fmla="*/ 502079 h 723666"/>
                <a:gd name="connsiteX78" fmla="*/ 25244 w 303263"/>
                <a:gd name="connsiteY78" fmla="*/ 485249 h 723666"/>
                <a:gd name="connsiteX79" fmla="*/ 58903 w 303263"/>
                <a:gd name="connsiteY79" fmla="*/ 490859 h 723666"/>
                <a:gd name="connsiteX80" fmla="*/ 72927 w 303263"/>
                <a:gd name="connsiteY80" fmla="*/ 493664 h 723666"/>
                <a:gd name="connsiteX81" fmla="*/ 89757 w 303263"/>
                <a:gd name="connsiteY81" fmla="*/ 499274 h 723666"/>
                <a:gd name="connsiteX82" fmla="*/ 98171 w 303263"/>
                <a:gd name="connsiteY82" fmla="*/ 504884 h 723666"/>
                <a:gd name="connsiteX83" fmla="*/ 100976 w 303263"/>
                <a:gd name="connsiteY83" fmla="*/ 513298 h 723666"/>
                <a:gd name="connsiteX84" fmla="*/ 129025 w 303263"/>
                <a:gd name="connsiteY84" fmla="*/ 521713 h 723666"/>
                <a:gd name="connsiteX85" fmla="*/ 145855 w 303263"/>
                <a:gd name="connsiteY85" fmla="*/ 527323 h 723666"/>
                <a:gd name="connsiteX86" fmla="*/ 162684 w 303263"/>
                <a:gd name="connsiteY86" fmla="*/ 532933 h 723666"/>
                <a:gd name="connsiteX87" fmla="*/ 179514 w 303263"/>
                <a:gd name="connsiteY87" fmla="*/ 538542 h 723666"/>
                <a:gd name="connsiteX88" fmla="*/ 204758 w 303263"/>
                <a:gd name="connsiteY88" fmla="*/ 544152 h 723666"/>
                <a:gd name="connsiteX89" fmla="*/ 213173 w 303263"/>
                <a:gd name="connsiteY89" fmla="*/ 546957 h 723666"/>
                <a:gd name="connsiteX90" fmla="*/ 241222 w 303263"/>
                <a:gd name="connsiteY90" fmla="*/ 552567 h 723666"/>
                <a:gd name="connsiteX91" fmla="*/ 272076 w 303263"/>
                <a:gd name="connsiteY91" fmla="*/ 549762 h 723666"/>
                <a:gd name="connsiteX92" fmla="*/ 263661 w 303263"/>
                <a:gd name="connsiteY92" fmla="*/ 544152 h 723666"/>
                <a:gd name="connsiteX93" fmla="*/ 255246 w 303263"/>
                <a:gd name="connsiteY93" fmla="*/ 541347 h 723666"/>
                <a:gd name="connsiteX94" fmla="*/ 238417 w 303263"/>
                <a:gd name="connsiteY94" fmla="*/ 538542 h 723666"/>
                <a:gd name="connsiteX95" fmla="*/ 218782 w 303263"/>
                <a:gd name="connsiteY95" fmla="*/ 532933 h 723666"/>
                <a:gd name="connsiteX96" fmla="*/ 210368 w 303263"/>
                <a:gd name="connsiteY96" fmla="*/ 527323 h 723666"/>
                <a:gd name="connsiteX97" fmla="*/ 204758 w 303263"/>
                <a:gd name="connsiteY97" fmla="*/ 518908 h 723666"/>
                <a:gd name="connsiteX98" fmla="*/ 187928 w 303263"/>
                <a:gd name="connsiteY98" fmla="*/ 513298 h 723666"/>
                <a:gd name="connsiteX99" fmla="*/ 179514 w 303263"/>
                <a:gd name="connsiteY99" fmla="*/ 507688 h 723666"/>
                <a:gd name="connsiteX100" fmla="*/ 151465 w 303263"/>
                <a:gd name="connsiteY100" fmla="*/ 502079 h 723666"/>
                <a:gd name="connsiteX101" fmla="*/ 123416 w 303263"/>
                <a:gd name="connsiteY101" fmla="*/ 496469 h 723666"/>
                <a:gd name="connsiteX102" fmla="*/ 106586 w 303263"/>
                <a:gd name="connsiteY102" fmla="*/ 490859 h 723666"/>
                <a:gd name="connsiteX103" fmla="*/ 92562 w 303263"/>
                <a:gd name="connsiteY103" fmla="*/ 479639 h 723666"/>
                <a:gd name="connsiteX104" fmla="*/ 67317 w 303263"/>
                <a:gd name="connsiteY104" fmla="*/ 468420 h 723666"/>
                <a:gd name="connsiteX105" fmla="*/ 42073 w 303263"/>
                <a:gd name="connsiteY105" fmla="*/ 462810 h 723666"/>
                <a:gd name="connsiteX106" fmla="*/ 33658 w 303263"/>
                <a:gd name="connsiteY106" fmla="*/ 457200 h 723666"/>
                <a:gd name="connsiteX107" fmla="*/ 36463 w 303263"/>
                <a:gd name="connsiteY107" fmla="*/ 429151 h 723666"/>
                <a:gd name="connsiteX108" fmla="*/ 53293 w 303263"/>
                <a:gd name="connsiteY108" fmla="*/ 431956 h 723666"/>
                <a:gd name="connsiteX109" fmla="*/ 70122 w 303263"/>
                <a:gd name="connsiteY109" fmla="*/ 437566 h 723666"/>
                <a:gd name="connsiteX110" fmla="*/ 86952 w 303263"/>
                <a:gd name="connsiteY110" fmla="*/ 445980 h 723666"/>
                <a:gd name="connsiteX111" fmla="*/ 92562 w 303263"/>
                <a:gd name="connsiteY111" fmla="*/ 454395 h 723666"/>
                <a:gd name="connsiteX112" fmla="*/ 100976 w 303263"/>
                <a:gd name="connsiteY112" fmla="*/ 460005 h 723666"/>
                <a:gd name="connsiteX113" fmla="*/ 103781 w 303263"/>
                <a:gd name="connsiteY113" fmla="*/ 468420 h 723666"/>
                <a:gd name="connsiteX114" fmla="*/ 112196 w 303263"/>
                <a:gd name="connsiteY114" fmla="*/ 471225 h 723666"/>
                <a:gd name="connsiteX115" fmla="*/ 120611 w 303263"/>
                <a:gd name="connsiteY115" fmla="*/ 476834 h 723666"/>
                <a:gd name="connsiteX116" fmla="*/ 129025 w 303263"/>
                <a:gd name="connsiteY116" fmla="*/ 479639 h 723666"/>
                <a:gd name="connsiteX117" fmla="*/ 145855 w 303263"/>
                <a:gd name="connsiteY117" fmla="*/ 488054 h 723666"/>
                <a:gd name="connsiteX118" fmla="*/ 154269 w 303263"/>
                <a:gd name="connsiteY118" fmla="*/ 493664 h 723666"/>
                <a:gd name="connsiteX119" fmla="*/ 165489 w 303263"/>
                <a:gd name="connsiteY119" fmla="*/ 496469 h 723666"/>
                <a:gd name="connsiteX120" fmla="*/ 182319 w 303263"/>
                <a:gd name="connsiteY120" fmla="*/ 507688 h 723666"/>
                <a:gd name="connsiteX121" fmla="*/ 199148 w 303263"/>
                <a:gd name="connsiteY121" fmla="*/ 516103 h 723666"/>
                <a:gd name="connsiteX122" fmla="*/ 207563 w 303263"/>
                <a:gd name="connsiteY122" fmla="*/ 521713 h 723666"/>
                <a:gd name="connsiteX123" fmla="*/ 224392 w 303263"/>
                <a:gd name="connsiteY123" fmla="*/ 527323 h 723666"/>
                <a:gd name="connsiteX124" fmla="*/ 232807 w 303263"/>
                <a:gd name="connsiteY124" fmla="*/ 530128 h 723666"/>
                <a:gd name="connsiteX125" fmla="*/ 241222 w 303263"/>
                <a:gd name="connsiteY125" fmla="*/ 535738 h 723666"/>
                <a:gd name="connsiteX126" fmla="*/ 258051 w 303263"/>
                <a:gd name="connsiteY126" fmla="*/ 541347 h 723666"/>
                <a:gd name="connsiteX127" fmla="*/ 263661 w 303263"/>
                <a:gd name="connsiteY127" fmla="*/ 549762 h 723666"/>
                <a:gd name="connsiteX128" fmla="*/ 272076 w 303263"/>
                <a:gd name="connsiteY128" fmla="*/ 552567 h 723666"/>
                <a:gd name="connsiteX129" fmla="*/ 263661 w 303263"/>
                <a:gd name="connsiteY129" fmla="*/ 544152 h 723666"/>
                <a:gd name="connsiteX130" fmla="*/ 246831 w 303263"/>
                <a:gd name="connsiteY130" fmla="*/ 532933 h 723666"/>
                <a:gd name="connsiteX131" fmla="*/ 230002 w 303263"/>
                <a:gd name="connsiteY131" fmla="*/ 527323 h 723666"/>
                <a:gd name="connsiteX132" fmla="*/ 215977 w 303263"/>
                <a:gd name="connsiteY132" fmla="*/ 516103 h 723666"/>
                <a:gd name="connsiteX133" fmla="*/ 210368 w 303263"/>
                <a:gd name="connsiteY133" fmla="*/ 507688 h 723666"/>
                <a:gd name="connsiteX134" fmla="*/ 185123 w 303263"/>
                <a:gd name="connsiteY134" fmla="*/ 493664 h 723666"/>
                <a:gd name="connsiteX135" fmla="*/ 179514 w 303263"/>
                <a:gd name="connsiteY135" fmla="*/ 485249 h 723666"/>
                <a:gd name="connsiteX136" fmla="*/ 168294 w 303263"/>
                <a:gd name="connsiteY136" fmla="*/ 482444 h 723666"/>
                <a:gd name="connsiteX137" fmla="*/ 159879 w 303263"/>
                <a:gd name="connsiteY137" fmla="*/ 479639 h 723666"/>
                <a:gd name="connsiteX138" fmla="*/ 151465 w 303263"/>
                <a:gd name="connsiteY138" fmla="*/ 474030 h 723666"/>
                <a:gd name="connsiteX139" fmla="*/ 134635 w 303263"/>
                <a:gd name="connsiteY139" fmla="*/ 468420 h 723666"/>
                <a:gd name="connsiteX140" fmla="*/ 126220 w 303263"/>
                <a:gd name="connsiteY140" fmla="*/ 465615 h 723666"/>
                <a:gd name="connsiteX141" fmla="*/ 112196 w 303263"/>
                <a:gd name="connsiteY141" fmla="*/ 451590 h 723666"/>
                <a:gd name="connsiteX142" fmla="*/ 103781 w 303263"/>
                <a:gd name="connsiteY142" fmla="*/ 445980 h 723666"/>
                <a:gd name="connsiteX143" fmla="*/ 100976 w 303263"/>
                <a:gd name="connsiteY143" fmla="*/ 437566 h 723666"/>
                <a:gd name="connsiteX144" fmla="*/ 75732 w 303263"/>
                <a:gd name="connsiteY144" fmla="*/ 423541 h 723666"/>
                <a:gd name="connsiteX145" fmla="*/ 58903 w 303263"/>
                <a:gd name="connsiteY145" fmla="*/ 412322 h 723666"/>
                <a:gd name="connsiteX146" fmla="*/ 47683 w 303263"/>
                <a:gd name="connsiteY146" fmla="*/ 398297 h 723666"/>
                <a:gd name="connsiteX147" fmla="*/ 75732 w 303263"/>
                <a:gd name="connsiteY147" fmla="*/ 384273 h 723666"/>
                <a:gd name="connsiteX148" fmla="*/ 84147 w 303263"/>
                <a:gd name="connsiteY148" fmla="*/ 389882 h 723666"/>
                <a:gd name="connsiteX149" fmla="*/ 98171 w 303263"/>
                <a:gd name="connsiteY149" fmla="*/ 403907 h 723666"/>
                <a:gd name="connsiteX150" fmla="*/ 103781 w 303263"/>
                <a:gd name="connsiteY150" fmla="*/ 412322 h 723666"/>
                <a:gd name="connsiteX151" fmla="*/ 120611 w 303263"/>
                <a:gd name="connsiteY151" fmla="*/ 423541 h 723666"/>
                <a:gd name="connsiteX152" fmla="*/ 126220 w 303263"/>
                <a:gd name="connsiteY152" fmla="*/ 431956 h 723666"/>
                <a:gd name="connsiteX153" fmla="*/ 143050 w 303263"/>
                <a:gd name="connsiteY153" fmla="*/ 437566 h 723666"/>
                <a:gd name="connsiteX154" fmla="*/ 162684 w 303263"/>
                <a:gd name="connsiteY154" fmla="*/ 445980 h 723666"/>
                <a:gd name="connsiteX155" fmla="*/ 179514 w 303263"/>
                <a:gd name="connsiteY155" fmla="*/ 457200 h 723666"/>
                <a:gd name="connsiteX156" fmla="*/ 196343 w 303263"/>
                <a:gd name="connsiteY156" fmla="*/ 468420 h 723666"/>
                <a:gd name="connsiteX157" fmla="*/ 204758 w 303263"/>
                <a:gd name="connsiteY157" fmla="*/ 476834 h 723666"/>
                <a:gd name="connsiteX158" fmla="*/ 213173 w 303263"/>
                <a:gd name="connsiteY158" fmla="*/ 482444 h 723666"/>
                <a:gd name="connsiteX159" fmla="*/ 224392 w 303263"/>
                <a:gd name="connsiteY159" fmla="*/ 499274 h 723666"/>
                <a:gd name="connsiteX160" fmla="*/ 232807 w 303263"/>
                <a:gd name="connsiteY160" fmla="*/ 507688 h 723666"/>
                <a:gd name="connsiteX161" fmla="*/ 238417 w 303263"/>
                <a:gd name="connsiteY161" fmla="*/ 516103 h 723666"/>
                <a:gd name="connsiteX162" fmla="*/ 246831 w 303263"/>
                <a:gd name="connsiteY162" fmla="*/ 518908 h 723666"/>
                <a:gd name="connsiteX163" fmla="*/ 260856 w 303263"/>
                <a:gd name="connsiteY163" fmla="*/ 538542 h 723666"/>
                <a:gd name="connsiteX164" fmla="*/ 266466 w 303263"/>
                <a:gd name="connsiteY164" fmla="*/ 546957 h 723666"/>
                <a:gd name="connsiteX165" fmla="*/ 274881 w 303263"/>
                <a:gd name="connsiteY165" fmla="*/ 552567 h 723666"/>
                <a:gd name="connsiteX166" fmla="*/ 277685 w 303263"/>
                <a:gd name="connsiteY166" fmla="*/ 560982 h 723666"/>
                <a:gd name="connsiteX167" fmla="*/ 277685 w 303263"/>
                <a:gd name="connsiteY167" fmla="*/ 541347 h 723666"/>
                <a:gd name="connsiteX168" fmla="*/ 274881 w 303263"/>
                <a:gd name="connsiteY168" fmla="*/ 532933 h 723666"/>
                <a:gd name="connsiteX169" fmla="*/ 266466 w 303263"/>
                <a:gd name="connsiteY169" fmla="*/ 527323 h 723666"/>
                <a:gd name="connsiteX170" fmla="*/ 252441 w 303263"/>
                <a:gd name="connsiteY170" fmla="*/ 510493 h 723666"/>
                <a:gd name="connsiteX171" fmla="*/ 235612 w 303263"/>
                <a:gd name="connsiteY171" fmla="*/ 499274 h 723666"/>
                <a:gd name="connsiteX172" fmla="*/ 218782 w 303263"/>
                <a:gd name="connsiteY172" fmla="*/ 488054 h 723666"/>
                <a:gd name="connsiteX173" fmla="*/ 201953 w 303263"/>
                <a:gd name="connsiteY173" fmla="*/ 476834 h 723666"/>
                <a:gd name="connsiteX174" fmla="*/ 193538 w 303263"/>
                <a:gd name="connsiteY174" fmla="*/ 471225 h 723666"/>
                <a:gd name="connsiteX175" fmla="*/ 185123 w 303263"/>
                <a:gd name="connsiteY175" fmla="*/ 468420 h 723666"/>
                <a:gd name="connsiteX176" fmla="*/ 176709 w 303263"/>
                <a:gd name="connsiteY176" fmla="*/ 460005 h 723666"/>
                <a:gd name="connsiteX177" fmla="*/ 159879 w 303263"/>
                <a:gd name="connsiteY177" fmla="*/ 448785 h 723666"/>
                <a:gd name="connsiteX178" fmla="*/ 145855 w 303263"/>
                <a:gd name="connsiteY178" fmla="*/ 437566 h 723666"/>
                <a:gd name="connsiteX179" fmla="*/ 140245 w 303263"/>
                <a:gd name="connsiteY179" fmla="*/ 429151 h 723666"/>
                <a:gd name="connsiteX180" fmla="*/ 131830 w 303263"/>
                <a:gd name="connsiteY180" fmla="*/ 423541 h 723666"/>
                <a:gd name="connsiteX181" fmla="*/ 126220 w 303263"/>
                <a:gd name="connsiteY181" fmla="*/ 415127 h 723666"/>
                <a:gd name="connsiteX182" fmla="*/ 117806 w 303263"/>
                <a:gd name="connsiteY182" fmla="*/ 409517 h 723666"/>
                <a:gd name="connsiteX183" fmla="*/ 106586 w 303263"/>
                <a:gd name="connsiteY183" fmla="*/ 392687 h 723666"/>
                <a:gd name="connsiteX184" fmla="*/ 100976 w 303263"/>
                <a:gd name="connsiteY184" fmla="*/ 384273 h 723666"/>
                <a:gd name="connsiteX185" fmla="*/ 95366 w 303263"/>
                <a:gd name="connsiteY185" fmla="*/ 375858 h 723666"/>
                <a:gd name="connsiteX186" fmla="*/ 86952 w 303263"/>
                <a:gd name="connsiteY186" fmla="*/ 367443 h 723666"/>
                <a:gd name="connsiteX187" fmla="*/ 72927 w 303263"/>
                <a:gd name="connsiteY187" fmla="*/ 353419 h 723666"/>
                <a:gd name="connsiteX188" fmla="*/ 70122 w 303263"/>
                <a:gd name="connsiteY188" fmla="*/ 345004 h 723666"/>
                <a:gd name="connsiteX189" fmla="*/ 67317 w 303263"/>
                <a:gd name="connsiteY189" fmla="*/ 328174 h 723666"/>
                <a:gd name="connsiteX190" fmla="*/ 75732 w 303263"/>
                <a:gd name="connsiteY190" fmla="*/ 322565 h 723666"/>
                <a:gd name="connsiteX191" fmla="*/ 84147 w 303263"/>
                <a:gd name="connsiteY191" fmla="*/ 328174 h 723666"/>
                <a:gd name="connsiteX192" fmla="*/ 95366 w 303263"/>
                <a:gd name="connsiteY192" fmla="*/ 353419 h 723666"/>
                <a:gd name="connsiteX193" fmla="*/ 112196 w 303263"/>
                <a:gd name="connsiteY193" fmla="*/ 364638 h 723666"/>
                <a:gd name="connsiteX194" fmla="*/ 131830 w 303263"/>
                <a:gd name="connsiteY194" fmla="*/ 387077 h 723666"/>
                <a:gd name="connsiteX195" fmla="*/ 137440 w 303263"/>
                <a:gd name="connsiteY195" fmla="*/ 395492 h 723666"/>
                <a:gd name="connsiteX196" fmla="*/ 154269 w 303263"/>
                <a:gd name="connsiteY196" fmla="*/ 406712 h 723666"/>
                <a:gd name="connsiteX197" fmla="*/ 159879 w 303263"/>
                <a:gd name="connsiteY197" fmla="*/ 415127 h 723666"/>
                <a:gd name="connsiteX198" fmla="*/ 187928 w 303263"/>
                <a:gd name="connsiteY198" fmla="*/ 431956 h 723666"/>
                <a:gd name="connsiteX199" fmla="*/ 196343 w 303263"/>
                <a:gd name="connsiteY199" fmla="*/ 440371 h 723666"/>
                <a:gd name="connsiteX200" fmla="*/ 204758 w 303263"/>
                <a:gd name="connsiteY200" fmla="*/ 445980 h 723666"/>
                <a:gd name="connsiteX201" fmla="*/ 213173 w 303263"/>
                <a:gd name="connsiteY201" fmla="*/ 454395 h 723666"/>
                <a:gd name="connsiteX202" fmla="*/ 230002 w 303263"/>
                <a:gd name="connsiteY202" fmla="*/ 462810 h 723666"/>
                <a:gd name="connsiteX203" fmla="*/ 246831 w 303263"/>
                <a:gd name="connsiteY203" fmla="*/ 479639 h 723666"/>
                <a:gd name="connsiteX204" fmla="*/ 252441 w 303263"/>
                <a:gd name="connsiteY204" fmla="*/ 488054 h 723666"/>
                <a:gd name="connsiteX205" fmla="*/ 260856 w 303263"/>
                <a:gd name="connsiteY205" fmla="*/ 493664 h 723666"/>
                <a:gd name="connsiteX206" fmla="*/ 263661 w 303263"/>
                <a:gd name="connsiteY206" fmla="*/ 502079 h 723666"/>
                <a:gd name="connsiteX207" fmla="*/ 272076 w 303263"/>
                <a:gd name="connsiteY207" fmla="*/ 504884 h 723666"/>
                <a:gd name="connsiteX208" fmla="*/ 263661 w 303263"/>
                <a:gd name="connsiteY208" fmla="*/ 499274 h 723666"/>
                <a:gd name="connsiteX209" fmla="*/ 249636 w 303263"/>
                <a:gd name="connsiteY209" fmla="*/ 482444 h 723666"/>
                <a:gd name="connsiteX210" fmla="*/ 241222 w 303263"/>
                <a:gd name="connsiteY210" fmla="*/ 476834 h 723666"/>
                <a:gd name="connsiteX211" fmla="*/ 235612 w 303263"/>
                <a:gd name="connsiteY211" fmla="*/ 468420 h 723666"/>
                <a:gd name="connsiteX212" fmla="*/ 227197 w 303263"/>
                <a:gd name="connsiteY212" fmla="*/ 451590 h 723666"/>
                <a:gd name="connsiteX213" fmla="*/ 218782 w 303263"/>
                <a:gd name="connsiteY213" fmla="*/ 448785 h 723666"/>
                <a:gd name="connsiteX214" fmla="*/ 201953 w 303263"/>
                <a:gd name="connsiteY214" fmla="*/ 434761 h 723666"/>
                <a:gd name="connsiteX215" fmla="*/ 187928 w 303263"/>
                <a:gd name="connsiteY215" fmla="*/ 423541 h 723666"/>
                <a:gd name="connsiteX216" fmla="*/ 182319 w 303263"/>
                <a:gd name="connsiteY216" fmla="*/ 415127 h 723666"/>
                <a:gd name="connsiteX217" fmla="*/ 165489 w 303263"/>
                <a:gd name="connsiteY217" fmla="*/ 403907 h 723666"/>
                <a:gd name="connsiteX218" fmla="*/ 157074 w 303263"/>
                <a:gd name="connsiteY218" fmla="*/ 398297 h 723666"/>
                <a:gd name="connsiteX219" fmla="*/ 140245 w 303263"/>
                <a:gd name="connsiteY219" fmla="*/ 387077 h 723666"/>
                <a:gd name="connsiteX220" fmla="*/ 129025 w 303263"/>
                <a:gd name="connsiteY220" fmla="*/ 375858 h 723666"/>
                <a:gd name="connsiteX221" fmla="*/ 115001 w 303263"/>
                <a:gd name="connsiteY221" fmla="*/ 364638 h 723666"/>
                <a:gd name="connsiteX222" fmla="*/ 112196 w 303263"/>
                <a:gd name="connsiteY222" fmla="*/ 356223 h 723666"/>
                <a:gd name="connsiteX223" fmla="*/ 103781 w 303263"/>
                <a:gd name="connsiteY223" fmla="*/ 353419 h 723666"/>
                <a:gd name="connsiteX224" fmla="*/ 100976 w 303263"/>
                <a:gd name="connsiteY224" fmla="*/ 339394 h 723666"/>
                <a:gd name="connsiteX225" fmla="*/ 98171 w 303263"/>
                <a:gd name="connsiteY225" fmla="*/ 330979 h 723666"/>
                <a:gd name="connsiteX226" fmla="*/ 86952 w 303263"/>
                <a:gd name="connsiteY226" fmla="*/ 314150 h 723666"/>
                <a:gd name="connsiteX227" fmla="*/ 78537 w 303263"/>
                <a:gd name="connsiteY227" fmla="*/ 297320 h 723666"/>
                <a:gd name="connsiteX228" fmla="*/ 72927 w 303263"/>
                <a:gd name="connsiteY228" fmla="*/ 274881 h 723666"/>
                <a:gd name="connsiteX229" fmla="*/ 75732 w 303263"/>
                <a:gd name="connsiteY229" fmla="*/ 263661 h 723666"/>
                <a:gd name="connsiteX230" fmla="*/ 92562 w 303263"/>
                <a:gd name="connsiteY230" fmla="*/ 274881 h 723666"/>
                <a:gd name="connsiteX231" fmla="*/ 100976 w 303263"/>
                <a:gd name="connsiteY231" fmla="*/ 291711 h 723666"/>
                <a:gd name="connsiteX232" fmla="*/ 109391 w 303263"/>
                <a:gd name="connsiteY232" fmla="*/ 297320 h 723666"/>
                <a:gd name="connsiteX233" fmla="*/ 129025 w 303263"/>
                <a:gd name="connsiteY233" fmla="*/ 319760 h 723666"/>
                <a:gd name="connsiteX234" fmla="*/ 143050 w 303263"/>
                <a:gd name="connsiteY234" fmla="*/ 333784 h 723666"/>
                <a:gd name="connsiteX235" fmla="*/ 157074 w 303263"/>
                <a:gd name="connsiteY235" fmla="*/ 345004 h 723666"/>
                <a:gd name="connsiteX236" fmla="*/ 171099 w 303263"/>
                <a:gd name="connsiteY236" fmla="*/ 361833 h 723666"/>
                <a:gd name="connsiteX237" fmla="*/ 190733 w 303263"/>
                <a:gd name="connsiteY237" fmla="*/ 387077 h 723666"/>
                <a:gd name="connsiteX238" fmla="*/ 193538 w 303263"/>
                <a:gd name="connsiteY238" fmla="*/ 395492 h 723666"/>
                <a:gd name="connsiteX239" fmla="*/ 201953 w 303263"/>
                <a:gd name="connsiteY239" fmla="*/ 401102 h 723666"/>
                <a:gd name="connsiteX240" fmla="*/ 210368 w 303263"/>
                <a:gd name="connsiteY240" fmla="*/ 409517 h 723666"/>
                <a:gd name="connsiteX241" fmla="*/ 224392 w 303263"/>
                <a:gd name="connsiteY241" fmla="*/ 423541 h 723666"/>
                <a:gd name="connsiteX242" fmla="*/ 238417 w 303263"/>
                <a:gd name="connsiteY242" fmla="*/ 437566 h 723666"/>
                <a:gd name="connsiteX243" fmla="*/ 244027 w 303263"/>
                <a:gd name="connsiteY243" fmla="*/ 445980 h 723666"/>
                <a:gd name="connsiteX244" fmla="*/ 252441 w 303263"/>
                <a:gd name="connsiteY244" fmla="*/ 454395 h 723666"/>
                <a:gd name="connsiteX245" fmla="*/ 258051 w 303263"/>
                <a:gd name="connsiteY245" fmla="*/ 462810 h 723666"/>
                <a:gd name="connsiteX246" fmla="*/ 260856 w 303263"/>
                <a:gd name="connsiteY246" fmla="*/ 471225 h 723666"/>
                <a:gd name="connsiteX247" fmla="*/ 269271 w 303263"/>
                <a:gd name="connsiteY247" fmla="*/ 476834 h 723666"/>
                <a:gd name="connsiteX248" fmla="*/ 263661 w 303263"/>
                <a:gd name="connsiteY248" fmla="*/ 457200 h 723666"/>
                <a:gd name="connsiteX249" fmla="*/ 260856 w 303263"/>
                <a:gd name="connsiteY249" fmla="*/ 448785 h 723666"/>
                <a:gd name="connsiteX250" fmla="*/ 252441 w 303263"/>
                <a:gd name="connsiteY250" fmla="*/ 445980 h 723666"/>
                <a:gd name="connsiteX251" fmla="*/ 241222 w 303263"/>
                <a:gd name="connsiteY251" fmla="*/ 429151 h 723666"/>
                <a:gd name="connsiteX252" fmla="*/ 227197 w 303263"/>
                <a:gd name="connsiteY252" fmla="*/ 415127 h 723666"/>
                <a:gd name="connsiteX253" fmla="*/ 210368 w 303263"/>
                <a:gd name="connsiteY253" fmla="*/ 398297 h 723666"/>
                <a:gd name="connsiteX254" fmla="*/ 204758 w 303263"/>
                <a:gd name="connsiteY254" fmla="*/ 389882 h 723666"/>
                <a:gd name="connsiteX255" fmla="*/ 185123 w 303263"/>
                <a:gd name="connsiteY255" fmla="*/ 370248 h 723666"/>
                <a:gd name="connsiteX256" fmla="*/ 171099 w 303263"/>
                <a:gd name="connsiteY256" fmla="*/ 356223 h 723666"/>
                <a:gd name="connsiteX257" fmla="*/ 165489 w 303263"/>
                <a:gd name="connsiteY257" fmla="*/ 347809 h 723666"/>
                <a:gd name="connsiteX258" fmla="*/ 148660 w 303263"/>
                <a:gd name="connsiteY258" fmla="*/ 330979 h 723666"/>
                <a:gd name="connsiteX259" fmla="*/ 137440 w 303263"/>
                <a:gd name="connsiteY259" fmla="*/ 316955 h 723666"/>
                <a:gd name="connsiteX260" fmla="*/ 131830 w 303263"/>
                <a:gd name="connsiteY260" fmla="*/ 300125 h 723666"/>
                <a:gd name="connsiteX261" fmla="*/ 115001 w 303263"/>
                <a:gd name="connsiteY261" fmla="*/ 274881 h 723666"/>
                <a:gd name="connsiteX262" fmla="*/ 109391 w 303263"/>
                <a:gd name="connsiteY262" fmla="*/ 266466 h 723666"/>
                <a:gd name="connsiteX263" fmla="*/ 98171 w 303263"/>
                <a:gd name="connsiteY263" fmla="*/ 246832 h 723666"/>
                <a:gd name="connsiteX264" fmla="*/ 100976 w 303263"/>
                <a:gd name="connsiteY264" fmla="*/ 201954 h 723666"/>
                <a:gd name="connsiteX265" fmla="*/ 112196 w 303263"/>
                <a:gd name="connsiteY265" fmla="*/ 204758 h 723666"/>
                <a:gd name="connsiteX266" fmla="*/ 115001 w 303263"/>
                <a:gd name="connsiteY266" fmla="*/ 213173 h 723666"/>
                <a:gd name="connsiteX267" fmla="*/ 126220 w 303263"/>
                <a:gd name="connsiteY267" fmla="*/ 230003 h 723666"/>
                <a:gd name="connsiteX268" fmla="*/ 129025 w 303263"/>
                <a:gd name="connsiteY268" fmla="*/ 238417 h 723666"/>
                <a:gd name="connsiteX269" fmla="*/ 148660 w 303263"/>
                <a:gd name="connsiteY269" fmla="*/ 263661 h 723666"/>
                <a:gd name="connsiteX270" fmla="*/ 162684 w 303263"/>
                <a:gd name="connsiteY270" fmla="*/ 283296 h 723666"/>
                <a:gd name="connsiteX271" fmla="*/ 179514 w 303263"/>
                <a:gd name="connsiteY271" fmla="*/ 308540 h 723666"/>
                <a:gd name="connsiteX272" fmla="*/ 185123 w 303263"/>
                <a:gd name="connsiteY272" fmla="*/ 316955 h 723666"/>
                <a:gd name="connsiteX273" fmla="*/ 187928 w 303263"/>
                <a:gd name="connsiteY273" fmla="*/ 325369 h 723666"/>
                <a:gd name="connsiteX274" fmla="*/ 196343 w 303263"/>
                <a:gd name="connsiteY274" fmla="*/ 328174 h 723666"/>
                <a:gd name="connsiteX275" fmla="*/ 207563 w 303263"/>
                <a:gd name="connsiteY275" fmla="*/ 345004 h 723666"/>
                <a:gd name="connsiteX276" fmla="*/ 213173 w 303263"/>
                <a:gd name="connsiteY276" fmla="*/ 356223 h 723666"/>
                <a:gd name="connsiteX277" fmla="*/ 232807 w 303263"/>
                <a:gd name="connsiteY277" fmla="*/ 381468 h 723666"/>
                <a:gd name="connsiteX278" fmla="*/ 249636 w 303263"/>
                <a:gd name="connsiteY278" fmla="*/ 415127 h 723666"/>
                <a:gd name="connsiteX279" fmla="*/ 255246 w 303263"/>
                <a:gd name="connsiteY279" fmla="*/ 423541 h 723666"/>
                <a:gd name="connsiteX280" fmla="*/ 258051 w 303263"/>
                <a:gd name="connsiteY280" fmla="*/ 431956 h 723666"/>
                <a:gd name="connsiteX281" fmla="*/ 266466 w 303263"/>
                <a:gd name="connsiteY281" fmla="*/ 437566 h 723666"/>
                <a:gd name="connsiteX282" fmla="*/ 260856 w 303263"/>
                <a:gd name="connsiteY282" fmla="*/ 429151 h 723666"/>
                <a:gd name="connsiteX283" fmla="*/ 252441 w 303263"/>
                <a:gd name="connsiteY283" fmla="*/ 412322 h 723666"/>
                <a:gd name="connsiteX284" fmla="*/ 246831 w 303263"/>
                <a:gd name="connsiteY284" fmla="*/ 389882 h 723666"/>
                <a:gd name="connsiteX285" fmla="*/ 241222 w 303263"/>
                <a:gd name="connsiteY285" fmla="*/ 381468 h 723666"/>
                <a:gd name="connsiteX286" fmla="*/ 224392 w 303263"/>
                <a:gd name="connsiteY286" fmla="*/ 353419 h 723666"/>
                <a:gd name="connsiteX287" fmla="*/ 215977 w 303263"/>
                <a:gd name="connsiteY287" fmla="*/ 347809 h 723666"/>
                <a:gd name="connsiteX288" fmla="*/ 204758 w 303263"/>
                <a:gd name="connsiteY288" fmla="*/ 330979 h 723666"/>
                <a:gd name="connsiteX289" fmla="*/ 185123 w 303263"/>
                <a:gd name="connsiteY289" fmla="*/ 302930 h 723666"/>
                <a:gd name="connsiteX290" fmla="*/ 179514 w 303263"/>
                <a:gd name="connsiteY290" fmla="*/ 294515 h 723666"/>
                <a:gd name="connsiteX291" fmla="*/ 176709 w 303263"/>
                <a:gd name="connsiteY291" fmla="*/ 286101 h 723666"/>
                <a:gd name="connsiteX292" fmla="*/ 165489 w 303263"/>
                <a:gd name="connsiteY292" fmla="*/ 269271 h 723666"/>
                <a:gd name="connsiteX293" fmla="*/ 157074 w 303263"/>
                <a:gd name="connsiteY293" fmla="*/ 252442 h 723666"/>
                <a:gd name="connsiteX294" fmla="*/ 145855 w 303263"/>
                <a:gd name="connsiteY294" fmla="*/ 227198 h 723666"/>
                <a:gd name="connsiteX295" fmla="*/ 137440 w 303263"/>
                <a:gd name="connsiteY295" fmla="*/ 210368 h 723666"/>
                <a:gd name="connsiteX296" fmla="*/ 131830 w 303263"/>
                <a:gd name="connsiteY296" fmla="*/ 187929 h 723666"/>
                <a:gd name="connsiteX297" fmla="*/ 129025 w 303263"/>
                <a:gd name="connsiteY297" fmla="*/ 179514 h 723666"/>
                <a:gd name="connsiteX298" fmla="*/ 126220 w 303263"/>
                <a:gd name="connsiteY298" fmla="*/ 157075 h 723666"/>
                <a:gd name="connsiteX299" fmla="*/ 140245 w 303263"/>
                <a:gd name="connsiteY299" fmla="*/ 159880 h 723666"/>
                <a:gd name="connsiteX300" fmla="*/ 145855 w 303263"/>
                <a:gd name="connsiteY300" fmla="*/ 176709 h 723666"/>
                <a:gd name="connsiteX301" fmla="*/ 151465 w 303263"/>
                <a:gd name="connsiteY301" fmla="*/ 185124 h 723666"/>
                <a:gd name="connsiteX302" fmla="*/ 154269 w 303263"/>
                <a:gd name="connsiteY302" fmla="*/ 193539 h 723666"/>
                <a:gd name="connsiteX303" fmla="*/ 173904 w 303263"/>
                <a:gd name="connsiteY303" fmla="*/ 218783 h 723666"/>
                <a:gd name="connsiteX304" fmla="*/ 185123 w 303263"/>
                <a:gd name="connsiteY304" fmla="*/ 232807 h 723666"/>
                <a:gd name="connsiteX305" fmla="*/ 190733 w 303263"/>
                <a:gd name="connsiteY305" fmla="*/ 241222 h 723666"/>
                <a:gd name="connsiteX306" fmla="*/ 199148 w 303263"/>
                <a:gd name="connsiteY306" fmla="*/ 246832 h 723666"/>
                <a:gd name="connsiteX307" fmla="*/ 207563 w 303263"/>
                <a:gd name="connsiteY307" fmla="*/ 258052 h 723666"/>
                <a:gd name="connsiteX308" fmla="*/ 213173 w 303263"/>
                <a:gd name="connsiteY308" fmla="*/ 266466 h 723666"/>
                <a:gd name="connsiteX309" fmla="*/ 221587 w 303263"/>
                <a:gd name="connsiteY309" fmla="*/ 272076 h 723666"/>
                <a:gd name="connsiteX310" fmla="*/ 232807 w 303263"/>
                <a:gd name="connsiteY310" fmla="*/ 297320 h 723666"/>
                <a:gd name="connsiteX311" fmla="*/ 238417 w 303263"/>
                <a:gd name="connsiteY311" fmla="*/ 316955 h 723666"/>
                <a:gd name="connsiteX312" fmla="*/ 244027 w 303263"/>
                <a:gd name="connsiteY312" fmla="*/ 325369 h 723666"/>
                <a:gd name="connsiteX313" fmla="*/ 249636 w 303263"/>
                <a:gd name="connsiteY313" fmla="*/ 336589 h 723666"/>
                <a:gd name="connsiteX314" fmla="*/ 255246 w 303263"/>
                <a:gd name="connsiteY314" fmla="*/ 345004 h 723666"/>
                <a:gd name="connsiteX315" fmla="*/ 260856 w 303263"/>
                <a:gd name="connsiteY315" fmla="*/ 361833 h 723666"/>
                <a:gd name="connsiteX316" fmla="*/ 263661 w 303263"/>
                <a:gd name="connsiteY316" fmla="*/ 370248 h 723666"/>
                <a:gd name="connsiteX317" fmla="*/ 269271 w 303263"/>
                <a:gd name="connsiteY317" fmla="*/ 378663 h 723666"/>
                <a:gd name="connsiteX318" fmla="*/ 277685 w 303263"/>
                <a:gd name="connsiteY318" fmla="*/ 387077 h 723666"/>
                <a:gd name="connsiteX319" fmla="*/ 283295 w 303263"/>
                <a:gd name="connsiteY319" fmla="*/ 403907 h 723666"/>
                <a:gd name="connsiteX320" fmla="*/ 294515 w 303263"/>
                <a:gd name="connsiteY320" fmla="*/ 420736 h 723666"/>
                <a:gd name="connsiteX321" fmla="*/ 288905 w 303263"/>
                <a:gd name="connsiteY321" fmla="*/ 412322 h 723666"/>
                <a:gd name="connsiteX322" fmla="*/ 277685 w 303263"/>
                <a:gd name="connsiteY322" fmla="*/ 389882 h 723666"/>
                <a:gd name="connsiteX323" fmla="*/ 272076 w 303263"/>
                <a:gd name="connsiteY323" fmla="*/ 378663 h 723666"/>
                <a:gd name="connsiteX324" fmla="*/ 263661 w 303263"/>
                <a:gd name="connsiteY324" fmla="*/ 375858 h 723666"/>
                <a:gd name="connsiteX325" fmla="*/ 235612 w 303263"/>
                <a:gd name="connsiteY325" fmla="*/ 350614 h 723666"/>
                <a:gd name="connsiteX326" fmla="*/ 232807 w 303263"/>
                <a:gd name="connsiteY326" fmla="*/ 342199 h 723666"/>
                <a:gd name="connsiteX327" fmla="*/ 215977 w 303263"/>
                <a:gd name="connsiteY327" fmla="*/ 328174 h 723666"/>
                <a:gd name="connsiteX328" fmla="*/ 213173 w 303263"/>
                <a:gd name="connsiteY328" fmla="*/ 319760 h 723666"/>
                <a:gd name="connsiteX329" fmla="*/ 210368 w 303263"/>
                <a:gd name="connsiteY329" fmla="*/ 294515 h 723666"/>
                <a:gd name="connsiteX330" fmla="*/ 199148 w 303263"/>
                <a:gd name="connsiteY330" fmla="*/ 277686 h 723666"/>
                <a:gd name="connsiteX331" fmla="*/ 187928 w 303263"/>
                <a:gd name="connsiteY331" fmla="*/ 258052 h 723666"/>
                <a:gd name="connsiteX332" fmla="*/ 185123 w 303263"/>
                <a:gd name="connsiteY332" fmla="*/ 249637 h 723666"/>
                <a:gd name="connsiteX333" fmla="*/ 176709 w 303263"/>
                <a:gd name="connsiteY333" fmla="*/ 204758 h 723666"/>
                <a:gd name="connsiteX334" fmla="*/ 168294 w 303263"/>
                <a:gd name="connsiteY334" fmla="*/ 176709 h 723666"/>
                <a:gd name="connsiteX335" fmla="*/ 165489 w 303263"/>
                <a:gd name="connsiteY335" fmla="*/ 168295 h 723666"/>
                <a:gd name="connsiteX336" fmla="*/ 157074 w 303263"/>
                <a:gd name="connsiteY336" fmla="*/ 159880 h 723666"/>
                <a:gd name="connsiteX337" fmla="*/ 157074 w 303263"/>
                <a:gd name="connsiteY337" fmla="*/ 115001 h 723666"/>
                <a:gd name="connsiteX338" fmla="*/ 165489 w 303263"/>
                <a:gd name="connsiteY338" fmla="*/ 117806 h 723666"/>
                <a:gd name="connsiteX339" fmla="*/ 171099 w 303263"/>
                <a:gd name="connsiteY339" fmla="*/ 140246 h 723666"/>
                <a:gd name="connsiteX340" fmla="*/ 176709 w 303263"/>
                <a:gd name="connsiteY340" fmla="*/ 157075 h 723666"/>
                <a:gd name="connsiteX341" fmla="*/ 179514 w 303263"/>
                <a:gd name="connsiteY341" fmla="*/ 165490 h 723666"/>
                <a:gd name="connsiteX342" fmla="*/ 187928 w 303263"/>
                <a:gd name="connsiteY342" fmla="*/ 171100 h 723666"/>
                <a:gd name="connsiteX343" fmla="*/ 204758 w 303263"/>
                <a:gd name="connsiteY343" fmla="*/ 196344 h 723666"/>
                <a:gd name="connsiteX344" fmla="*/ 215977 w 303263"/>
                <a:gd name="connsiteY344" fmla="*/ 213173 h 723666"/>
                <a:gd name="connsiteX345" fmla="*/ 227197 w 303263"/>
                <a:gd name="connsiteY345" fmla="*/ 232807 h 723666"/>
                <a:gd name="connsiteX346" fmla="*/ 246831 w 303263"/>
                <a:gd name="connsiteY346" fmla="*/ 258052 h 723666"/>
                <a:gd name="connsiteX347" fmla="*/ 255246 w 303263"/>
                <a:gd name="connsiteY347" fmla="*/ 274881 h 723666"/>
                <a:gd name="connsiteX348" fmla="*/ 258051 w 303263"/>
                <a:gd name="connsiteY348" fmla="*/ 286101 h 723666"/>
                <a:gd name="connsiteX349" fmla="*/ 260856 w 303263"/>
                <a:gd name="connsiteY349" fmla="*/ 294515 h 723666"/>
                <a:gd name="connsiteX350" fmla="*/ 269271 w 303263"/>
                <a:gd name="connsiteY350" fmla="*/ 325369 h 723666"/>
                <a:gd name="connsiteX351" fmla="*/ 272076 w 303263"/>
                <a:gd name="connsiteY351" fmla="*/ 333784 h 723666"/>
                <a:gd name="connsiteX352" fmla="*/ 274881 w 303263"/>
                <a:gd name="connsiteY352" fmla="*/ 342199 h 723666"/>
                <a:gd name="connsiteX353" fmla="*/ 280490 w 303263"/>
                <a:gd name="connsiteY353" fmla="*/ 350614 h 723666"/>
                <a:gd name="connsiteX354" fmla="*/ 286100 w 303263"/>
                <a:gd name="connsiteY354" fmla="*/ 370248 h 723666"/>
                <a:gd name="connsiteX355" fmla="*/ 294515 w 303263"/>
                <a:gd name="connsiteY355" fmla="*/ 375858 h 723666"/>
                <a:gd name="connsiteX356" fmla="*/ 302930 w 303263"/>
                <a:gd name="connsiteY356" fmla="*/ 392687 h 723666"/>
                <a:gd name="connsiteX357" fmla="*/ 294515 w 303263"/>
                <a:gd name="connsiteY357" fmla="*/ 389882 h 723666"/>
                <a:gd name="connsiteX358" fmla="*/ 288905 w 303263"/>
                <a:gd name="connsiteY358" fmla="*/ 373053 h 723666"/>
                <a:gd name="connsiteX359" fmla="*/ 286100 w 303263"/>
                <a:gd name="connsiteY359" fmla="*/ 364638 h 723666"/>
                <a:gd name="connsiteX360" fmla="*/ 283295 w 303263"/>
                <a:gd name="connsiteY360" fmla="*/ 342199 h 723666"/>
                <a:gd name="connsiteX361" fmla="*/ 277685 w 303263"/>
                <a:gd name="connsiteY361" fmla="*/ 333784 h 723666"/>
                <a:gd name="connsiteX362" fmla="*/ 274881 w 303263"/>
                <a:gd name="connsiteY362" fmla="*/ 325369 h 723666"/>
                <a:gd name="connsiteX363" fmla="*/ 263661 w 303263"/>
                <a:gd name="connsiteY363" fmla="*/ 308540 h 723666"/>
                <a:gd name="connsiteX364" fmla="*/ 246831 w 303263"/>
                <a:gd name="connsiteY364" fmla="*/ 269271 h 723666"/>
                <a:gd name="connsiteX365" fmla="*/ 232807 w 303263"/>
                <a:gd name="connsiteY365" fmla="*/ 246832 h 723666"/>
                <a:gd name="connsiteX366" fmla="*/ 224392 w 303263"/>
                <a:gd name="connsiteY366" fmla="*/ 238417 h 723666"/>
                <a:gd name="connsiteX367" fmla="*/ 215977 w 303263"/>
                <a:gd name="connsiteY367" fmla="*/ 218783 h 723666"/>
                <a:gd name="connsiteX368" fmla="*/ 210368 w 303263"/>
                <a:gd name="connsiteY368" fmla="*/ 210368 h 723666"/>
                <a:gd name="connsiteX369" fmla="*/ 204758 w 303263"/>
                <a:gd name="connsiteY369" fmla="*/ 190734 h 723666"/>
                <a:gd name="connsiteX370" fmla="*/ 199148 w 303263"/>
                <a:gd name="connsiteY370" fmla="*/ 137441 h 723666"/>
                <a:gd name="connsiteX371" fmla="*/ 193538 w 303263"/>
                <a:gd name="connsiteY371" fmla="*/ 126221 h 723666"/>
                <a:gd name="connsiteX372" fmla="*/ 187928 w 303263"/>
                <a:gd name="connsiteY372" fmla="*/ 109392 h 723666"/>
                <a:gd name="connsiteX373" fmla="*/ 182319 w 303263"/>
                <a:gd name="connsiteY373" fmla="*/ 89757 h 723666"/>
                <a:gd name="connsiteX374" fmla="*/ 185123 w 303263"/>
                <a:gd name="connsiteY374" fmla="*/ 64513 h 723666"/>
                <a:gd name="connsiteX375" fmla="*/ 190733 w 303263"/>
                <a:gd name="connsiteY375" fmla="*/ 72928 h 723666"/>
                <a:gd name="connsiteX376" fmla="*/ 193538 w 303263"/>
                <a:gd name="connsiteY376" fmla="*/ 86952 h 723666"/>
                <a:gd name="connsiteX377" fmla="*/ 204758 w 303263"/>
                <a:gd name="connsiteY377" fmla="*/ 103782 h 723666"/>
                <a:gd name="connsiteX378" fmla="*/ 210368 w 303263"/>
                <a:gd name="connsiteY378" fmla="*/ 112196 h 723666"/>
                <a:gd name="connsiteX379" fmla="*/ 215977 w 303263"/>
                <a:gd name="connsiteY379" fmla="*/ 129026 h 723666"/>
                <a:gd name="connsiteX380" fmla="*/ 218782 w 303263"/>
                <a:gd name="connsiteY380" fmla="*/ 137441 h 723666"/>
                <a:gd name="connsiteX381" fmla="*/ 235612 w 303263"/>
                <a:gd name="connsiteY381" fmla="*/ 159880 h 723666"/>
                <a:gd name="connsiteX382" fmla="*/ 241222 w 303263"/>
                <a:gd name="connsiteY382" fmla="*/ 179514 h 723666"/>
                <a:gd name="connsiteX383" fmla="*/ 246831 w 303263"/>
                <a:gd name="connsiteY383" fmla="*/ 196344 h 723666"/>
                <a:gd name="connsiteX384" fmla="*/ 249636 w 303263"/>
                <a:gd name="connsiteY384" fmla="*/ 204758 h 723666"/>
                <a:gd name="connsiteX385" fmla="*/ 252441 w 303263"/>
                <a:gd name="connsiteY385" fmla="*/ 213173 h 723666"/>
                <a:gd name="connsiteX386" fmla="*/ 258051 w 303263"/>
                <a:gd name="connsiteY386" fmla="*/ 227198 h 723666"/>
                <a:gd name="connsiteX387" fmla="*/ 260856 w 303263"/>
                <a:gd name="connsiteY387" fmla="*/ 238417 h 723666"/>
                <a:gd name="connsiteX388" fmla="*/ 272076 w 303263"/>
                <a:gd name="connsiteY388" fmla="*/ 260857 h 723666"/>
                <a:gd name="connsiteX389" fmla="*/ 280490 w 303263"/>
                <a:gd name="connsiteY389" fmla="*/ 277686 h 723666"/>
                <a:gd name="connsiteX390" fmla="*/ 283295 w 303263"/>
                <a:gd name="connsiteY390" fmla="*/ 288906 h 723666"/>
                <a:gd name="connsiteX391" fmla="*/ 288905 w 303263"/>
                <a:gd name="connsiteY391" fmla="*/ 297320 h 723666"/>
                <a:gd name="connsiteX392" fmla="*/ 291710 w 303263"/>
                <a:gd name="connsiteY392" fmla="*/ 322565 h 723666"/>
                <a:gd name="connsiteX393" fmla="*/ 294515 w 303263"/>
                <a:gd name="connsiteY393" fmla="*/ 336589 h 723666"/>
                <a:gd name="connsiteX394" fmla="*/ 291710 w 303263"/>
                <a:gd name="connsiteY394" fmla="*/ 294515 h 723666"/>
                <a:gd name="connsiteX395" fmla="*/ 286100 w 303263"/>
                <a:gd name="connsiteY395" fmla="*/ 283296 h 723666"/>
                <a:gd name="connsiteX396" fmla="*/ 280490 w 303263"/>
                <a:gd name="connsiteY396" fmla="*/ 258052 h 723666"/>
                <a:gd name="connsiteX397" fmla="*/ 260856 w 303263"/>
                <a:gd name="connsiteY397" fmla="*/ 227198 h 723666"/>
                <a:gd name="connsiteX398" fmla="*/ 249636 w 303263"/>
                <a:gd name="connsiteY398" fmla="*/ 213173 h 723666"/>
                <a:gd name="connsiteX399" fmla="*/ 246831 w 303263"/>
                <a:gd name="connsiteY399" fmla="*/ 204758 h 723666"/>
                <a:gd name="connsiteX400" fmla="*/ 241222 w 303263"/>
                <a:gd name="connsiteY400" fmla="*/ 196344 h 723666"/>
                <a:gd name="connsiteX401" fmla="*/ 235612 w 303263"/>
                <a:gd name="connsiteY401" fmla="*/ 185124 h 723666"/>
                <a:gd name="connsiteX402" fmla="*/ 227197 w 303263"/>
                <a:gd name="connsiteY402" fmla="*/ 173904 h 723666"/>
                <a:gd name="connsiteX403" fmla="*/ 221587 w 303263"/>
                <a:gd name="connsiteY403" fmla="*/ 165490 h 723666"/>
                <a:gd name="connsiteX404" fmla="*/ 215977 w 303263"/>
                <a:gd name="connsiteY404" fmla="*/ 148660 h 723666"/>
                <a:gd name="connsiteX405" fmla="*/ 213173 w 303263"/>
                <a:gd name="connsiteY405" fmla="*/ 140246 h 723666"/>
                <a:gd name="connsiteX406" fmla="*/ 207563 w 303263"/>
                <a:gd name="connsiteY406" fmla="*/ 120611 h 723666"/>
                <a:gd name="connsiteX407" fmla="*/ 201953 w 303263"/>
                <a:gd name="connsiteY407" fmla="*/ 112196 h 723666"/>
                <a:gd name="connsiteX408" fmla="*/ 201953 w 303263"/>
                <a:gd name="connsiteY408" fmla="*/ 56098 h 723666"/>
                <a:gd name="connsiteX409" fmla="*/ 210368 w 303263"/>
                <a:gd name="connsiteY409" fmla="*/ 53293 h 723666"/>
                <a:gd name="connsiteX410" fmla="*/ 218782 w 303263"/>
                <a:gd name="connsiteY410" fmla="*/ 47684 h 723666"/>
                <a:gd name="connsiteX411" fmla="*/ 230002 w 303263"/>
                <a:gd name="connsiteY411" fmla="*/ 58903 h 723666"/>
                <a:gd name="connsiteX412" fmla="*/ 235612 w 303263"/>
                <a:gd name="connsiteY412" fmla="*/ 81342 h 723666"/>
                <a:gd name="connsiteX413" fmla="*/ 238417 w 303263"/>
                <a:gd name="connsiteY413" fmla="*/ 106587 h 723666"/>
                <a:gd name="connsiteX414" fmla="*/ 244027 w 303263"/>
                <a:gd name="connsiteY414" fmla="*/ 115001 h 723666"/>
                <a:gd name="connsiteX415" fmla="*/ 249636 w 303263"/>
                <a:gd name="connsiteY415" fmla="*/ 134636 h 723666"/>
                <a:gd name="connsiteX416" fmla="*/ 255246 w 303263"/>
                <a:gd name="connsiteY416" fmla="*/ 148660 h 723666"/>
                <a:gd name="connsiteX417" fmla="*/ 258051 w 303263"/>
                <a:gd name="connsiteY417" fmla="*/ 157075 h 723666"/>
                <a:gd name="connsiteX418" fmla="*/ 269271 w 303263"/>
                <a:gd name="connsiteY418" fmla="*/ 179514 h 723666"/>
                <a:gd name="connsiteX419" fmla="*/ 274881 w 303263"/>
                <a:gd name="connsiteY419" fmla="*/ 190734 h 723666"/>
                <a:gd name="connsiteX420" fmla="*/ 277685 w 303263"/>
                <a:gd name="connsiteY420" fmla="*/ 201954 h 723666"/>
                <a:gd name="connsiteX421" fmla="*/ 283295 w 303263"/>
                <a:gd name="connsiteY421" fmla="*/ 210368 h 723666"/>
                <a:gd name="connsiteX422" fmla="*/ 286100 w 303263"/>
                <a:gd name="connsiteY422" fmla="*/ 224393 h 723666"/>
                <a:gd name="connsiteX423" fmla="*/ 291710 w 303263"/>
                <a:gd name="connsiteY423" fmla="*/ 241222 h 723666"/>
                <a:gd name="connsiteX424" fmla="*/ 297320 w 303263"/>
                <a:gd name="connsiteY424" fmla="*/ 260857 h 723666"/>
                <a:gd name="connsiteX425" fmla="*/ 302930 w 303263"/>
                <a:gd name="connsiteY425" fmla="*/ 269271 h 723666"/>
                <a:gd name="connsiteX426" fmla="*/ 300125 w 303263"/>
                <a:gd name="connsiteY426" fmla="*/ 255247 h 723666"/>
                <a:gd name="connsiteX427" fmla="*/ 297320 w 303263"/>
                <a:gd name="connsiteY427" fmla="*/ 232807 h 723666"/>
                <a:gd name="connsiteX428" fmla="*/ 286100 w 303263"/>
                <a:gd name="connsiteY428" fmla="*/ 207563 h 723666"/>
                <a:gd name="connsiteX429" fmla="*/ 283295 w 303263"/>
                <a:gd name="connsiteY429" fmla="*/ 199149 h 723666"/>
                <a:gd name="connsiteX430" fmla="*/ 277685 w 303263"/>
                <a:gd name="connsiteY430" fmla="*/ 187929 h 723666"/>
                <a:gd name="connsiteX431" fmla="*/ 274881 w 303263"/>
                <a:gd name="connsiteY431" fmla="*/ 179514 h 723666"/>
                <a:gd name="connsiteX432" fmla="*/ 263661 w 303263"/>
                <a:gd name="connsiteY432" fmla="*/ 154270 h 723666"/>
                <a:gd name="connsiteX433" fmla="*/ 255246 w 303263"/>
                <a:gd name="connsiteY433" fmla="*/ 117806 h 723666"/>
                <a:gd name="connsiteX434" fmla="*/ 252441 w 303263"/>
                <a:gd name="connsiteY434" fmla="*/ 106587 h 723666"/>
                <a:gd name="connsiteX435" fmla="*/ 249636 w 303263"/>
                <a:gd name="connsiteY435" fmla="*/ 98172 h 723666"/>
                <a:gd name="connsiteX436" fmla="*/ 246831 w 303263"/>
                <a:gd name="connsiteY436" fmla="*/ 84147 h 723666"/>
                <a:gd name="connsiteX437" fmla="*/ 241222 w 303263"/>
                <a:gd name="connsiteY437" fmla="*/ 67318 h 723666"/>
                <a:gd name="connsiteX438" fmla="*/ 238417 w 303263"/>
                <a:gd name="connsiteY438" fmla="*/ 58903 h 723666"/>
                <a:gd name="connsiteX439" fmla="*/ 241222 w 303263"/>
                <a:gd name="connsiteY439" fmla="*/ 22439 h 723666"/>
                <a:gd name="connsiteX440" fmla="*/ 249636 w 303263"/>
                <a:gd name="connsiteY440" fmla="*/ 25244 h 723666"/>
                <a:gd name="connsiteX441" fmla="*/ 255246 w 303263"/>
                <a:gd name="connsiteY441" fmla="*/ 42074 h 723666"/>
                <a:gd name="connsiteX442" fmla="*/ 258051 w 303263"/>
                <a:gd name="connsiteY442" fmla="*/ 53293 h 723666"/>
                <a:gd name="connsiteX443" fmla="*/ 260856 w 303263"/>
                <a:gd name="connsiteY443" fmla="*/ 70123 h 723666"/>
                <a:gd name="connsiteX444" fmla="*/ 266466 w 303263"/>
                <a:gd name="connsiteY444" fmla="*/ 89757 h 723666"/>
                <a:gd name="connsiteX445" fmla="*/ 269271 w 303263"/>
                <a:gd name="connsiteY445" fmla="*/ 100977 h 723666"/>
                <a:gd name="connsiteX446" fmla="*/ 272076 w 303263"/>
                <a:gd name="connsiteY446" fmla="*/ 109392 h 723666"/>
                <a:gd name="connsiteX447" fmla="*/ 274881 w 303263"/>
                <a:gd name="connsiteY447" fmla="*/ 120611 h 723666"/>
                <a:gd name="connsiteX448" fmla="*/ 280490 w 303263"/>
                <a:gd name="connsiteY448" fmla="*/ 137441 h 723666"/>
                <a:gd name="connsiteX449" fmla="*/ 283295 w 303263"/>
                <a:gd name="connsiteY449" fmla="*/ 148660 h 723666"/>
                <a:gd name="connsiteX450" fmla="*/ 288905 w 303263"/>
                <a:gd name="connsiteY450" fmla="*/ 165490 h 723666"/>
                <a:gd name="connsiteX451" fmla="*/ 294515 w 303263"/>
                <a:gd name="connsiteY451" fmla="*/ 190734 h 723666"/>
                <a:gd name="connsiteX452" fmla="*/ 297320 w 303263"/>
                <a:gd name="connsiteY452" fmla="*/ 201954 h 723666"/>
                <a:gd name="connsiteX453" fmla="*/ 286100 w 303263"/>
                <a:gd name="connsiteY453" fmla="*/ 185124 h 723666"/>
                <a:gd name="connsiteX454" fmla="*/ 277685 w 303263"/>
                <a:gd name="connsiteY454" fmla="*/ 106587 h 723666"/>
                <a:gd name="connsiteX455" fmla="*/ 274881 w 303263"/>
                <a:gd name="connsiteY455" fmla="*/ 95367 h 723666"/>
                <a:gd name="connsiteX456" fmla="*/ 272076 w 303263"/>
                <a:gd name="connsiteY456" fmla="*/ 81342 h 723666"/>
                <a:gd name="connsiteX457" fmla="*/ 272076 w 303263"/>
                <a:gd name="connsiteY457" fmla="*/ 5610 h 723666"/>
                <a:gd name="connsiteX458" fmla="*/ 280490 w 303263"/>
                <a:gd name="connsiteY458" fmla="*/ 0 h 723666"/>
                <a:gd name="connsiteX459" fmla="*/ 286100 w 303263"/>
                <a:gd name="connsiteY459" fmla="*/ 39269 h 723666"/>
                <a:gd name="connsiteX460" fmla="*/ 288905 w 303263"/>
                <a:gd name="connsiteY460" fmla="*/ 95367 h 723666"/>
                <a:gd name="connsiteX461" fmla="*/ 291710 w 303263"/>
                <a:gd name="connsiteY461" fmla="*/ 103782 h 723666"/>
                <a:gd name="connsiteX462" fmla="*/ 294515 w 303263"/>
                <a:gd name="connsiteY462" fmla="*/ 115001 h 723666"/>
                <a:gd name="connsiteX463" fmla="*/ 291710 w 303263"/>
                <a:gd name="connsiteY463" fmla="*/ 227198 h 72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303263" h="723666">
                  <a:moveTo>
                    <a:pt x="277685" y="625495"/>
                  </a:moveTo>
                  <a:cubicBezTo>
                    <a:pt x="273010" y="626430"/>
                    <a:pt x="268001" y="626327"/>
                    <a:pt x="263661" y="628300"/>
                  </a:cubicBezTo>
                  <a:cubicBezTo>
                    <a:pt x="257523" y="631090"/>
                    <a:pt x="253227" y="637387"/>
                    <a:pt x="246831" y="639519"/>
                  </a:cubicBezTo>
                  <a:lnTo>
                    <a:pt x="230002" y="645129"/>
                  </a:lnTo>
                  <a:cubicBezTo>
                    <a:pt x="227197" y="646064"/>
                    <a:pt x="224455" y="647217"/>
                    <a:pt x="221587" y="647934"/>
                  </a:cubicBezTo>
                  <a:cubicBezTo>
                    <a:pt x="217847" y="648869"/>
                    <a:pt x="214060" y="649631"/>
                    <a:pt x="210368" y="650739"/>
                  </a:cubicBezTo>
                  <a:cubicBezTo>
                    <a:pt x="210358" y="650742"/>
                    <a:pt x="189336" y="657750"/>
                    <a:pt x="185123" y="659154"/>
                  </a:cubicBezTo>
                  <a:lnTo>
                    <a:pt x="176709" y="661958"/>
                  </a:lnTo>
                  <a:cubicBezTo>
                    <a:pt x="152588" y="678039"/>
                    <a:pt x="183110" y="658757"/>
                    <a:pt x="159879" y="670373"/>
                  </a:cubicBezTo>
                  <a:cubicBezTo>
                    <a:pt x="156864" y="671881"/>
                    <a:pt x="154545" y="674614"/>
                    <a:pt x="151465" y="675983"/>
                  </a:cubicBezTo>
                  <a:cubicBezTo>
                    <a:pt x="146061" y="678385"/>
                    <a:pt x="140245" y="679723"/>
                    <a:pt x="134635" y="681593"/>
                  </a:cubicBezTo>
                  <a:lnTo>
                    <a:pt x="126220" y="684398"/>
                  </a:lnTo>
                  <a:cubicBezTo>
                    <a:pt x="120935" y="689683"/>
                    <a:pt x="116420" y="695298"/>
                    <a:pt x="109391" y="698422"/>
                  </a:cubicBezTo>
                  <a:cubicBezTo>
                    <a:pt x="92816" y="705789"/>
                    <a:pt x="86574" y="704697"/>
                    <a:pt x="67317" y="706837"/>
                  </a:cubicBezTo>
                  <a:cubicBezTo>
                    <a:pt x="51783" y="717194"/>
                    <a:pt x="66257" y="709207"/>
                    <a:pt x="42073" y="715252"/>
                  </a:cubicBezTo>
                  <a:cubicBezTo>
                    <a:pt x="36336" y="716686"/>
                    <a:pt x="30854" y="718991"/>
                    <a:pt x="25244" y="720861"/>
                  </a:cubicBezTo>
                  <a:lnTo>
                    <a:pt x="16829" y="723666"/>
                  </a:lnTo>
                  <a:cubicBezTo>
                    <a:pt x="12385" y="710335"/>
                    <a:pt x="6741" y="701767"/>
                    <a:pt x="14024" y="687203"/>
                  </a:cubicBezTo>
                  <a:cubicBezTo>
                    <a:pt x="15346" y="684558"/>
                    <a:pt x="19553" y="685039"/>
                    <a:pt x="22439" y="684398"/>
                  </a:cubicBezTo>
                  <a:cubicBezTo>
                    <a:pt x="41931" y="680066"/>
                    <a:pt x="34523" y="683578"/>
                    <a:pt x="50488" y="678788"/>
                  </a:cubicBezTo>
                  <a:cubicBezTo>
                    <a:pt x="58984" y="676239"/>
                    <a:pt x="67317" y="673178"/>
                    <a:pt x="75732" y="670373"/>
                  </a:cubicBezTo>
                  <a:cubicBezTo>
                    <a:pt x="78537" y="669438"/>
                    <a:pt x="81687" y="669208"/>
                    <a:pt x="84147" y="667568"/>
                  </a:cubicBezTo>
                  <a:cubicBezTo>
                    <a:pt x="86952" y="665698"/>
                    <a:pt x="89547" y="663466"/>
                    <a:pt x="92562" y="661958"/>
                  </a:cubicBezTo>
                  <a:cubicBezTo>
                    <a:pt x="97271" y="659604"/>
                    <a:pt x="107709" y="657695"/>
                    <a:pt x="112196" y="656349"/>
                  </a:cubicBezTo>
                  <a:cubicBezTo>
                    <a:pt x="141445" y="647574"/>
                    <a:pt x="116865" y="652090"/>
                    <a:pt x="154269" y="647934"/>
                  </a:cubicBezTo>
                  <a:cubicBezTo>
                    <a:pt x="171224" y="643695"/>
                    <a:pt x="161835" y="646347"/>
                    <a:pt x="182319" y="639519"/>
                  </a:cubicBezTo>
                  <a:lnTo>
                    <a:pt x="199148" y="633909"/>
                  </a:lnTo>
                  <a:lnTo>
                    <a:pt x="221587" y="631104"/>
                  </a:lnTo>
                  <a:lnTo>
                    <a:pt x="238417" y="625495"/>
                  </a:lnTo>
                  <a:lnTo>
                    <a:pt x="246831" y="622690"/>
                  </a:lnTo>
                  <a:cubicBezTo>
                    <a:pt x="248701" y="619885"/>
                    <a:pt x="255571" y="615527"/>
                    <a:pt x="252441" y="614275"/>
                  </a:cubicBezTo>
                  <a:cubicBezTo>
                    <a:pt x="246303" y="611820"/>
                    <a:pt x="239360" y="616206"/>
                    <a:pt x="232807" y="617080"/>
                  </a:cubicBezTo>
                  <a:lnTo>
                    <a:pt x="210368" y="619885"/>
                  </a:lnTo>
                  <a:cubicBezTo>
                    <a:pt x="185428" y="628198"/>
                    <a:pt x="222991" y="616450"/>
                    <a:pt x="162684" y="625495"/>
                  </a:cubicBezTo>
                  <a:cubicBezTo>
                    <a:pt x="156836" y="626372"/>
                    <a:pt x="151722" y="630371"/>
                    <a:pt x="145855" y="631104"/>
                  </a:cubicBezTo>
                  <a:lnTo>
                    <a:pt x="100976" y="636714"/>
                  </a:lnTo>
                  <a:cubicBezTo>
                    <a:pt x="83811" y="642436"/>
                    <a:pt x="99573" y="637793"/>
                    <a:pt x="70122" y="642324"/>
                  </a:cubicBezTo>
                  <a:cubicBezTo>
                    <a:pt x="65410" y="643049"/>
                    <a:pt x="60773" y="644194"/>
                    <a:pt x="56098" y="645129"/>
                  </a:cubicBezTo>
                  <a:cubicBezTo>
                    <a:pt x="39268" y="644194"/>
                    <a:pt x="22137" y="645630"/>
                    <a:pt x="5609" y="642324"/>
                  </a:cubicBezTo>
                  <a:cubicBezTo>
                    <a:pt x="2303" y="641663"/>
                    <a:pt x="0" y="637280"/>
                    <a:pt x="0" y="633909"/>
                  </a:cubicBezTo>
                  <a:cubicBezTo>
                    <a:pt x="0" y="622359"/>
                    <a:pt x="3272" y="614908"/>
                    <a:pt x="14024" y="614275"/>
                  </a:cubicBezTo>
                  <a:cubicBezTo>
                    <a:pt x="42973" y="612572"/>
                    <a:pt x="71992" y="612405"/>
                    <a:pt x="100976" y="611470"/>
                  </a:cubicBezTo>
                  <a:lnTo>
                    <a:pt x="143050" y="608665"/>
                  </a:lnTo>
                  <a:cubicBezTo>
                    <a:pt x="152416" y="607916"/>
                    <a:pt x="161720" y="606428"/>
                    <a:pt x="171099" y="605860"/>
                  </a:cubicBezTo>
                  <a:cubicBezTo>
                    <a:pt x="192584" y="604558"/>
                    <a:pt x="214108" y="603990"/>
                    <a:pt x="235612" y="603055"/>
                  </a:cubicBezTo>
                  <a:cubicBezTo>
                    <a:pt x="239352" y="602120"/>
                    <a:pt x="243068" y="601086"/>
                    <a:pt x="246831" y="600250"/>
                  </a:cubicBezTo>
                  <a:cubicBezTo>
                    <a:pt x="251485" y="599216"/>
                    <a:pt x="258211" y="601413"/>
                    <a:pt x="260856" y="597446"/>
                  </a:cubicBezTo>
                  <a:cubicBezTo>
                    <a:pt x="262726" y="594641"/>
                    <a:pt x="255766" y="592390"/>
                    <a:pt x="252441" y="591836"/>
                  </a:cubicBezTo>
                  <a:cubicBezTo>
                    <a:pt x="238577" y="589525"/>
                    <a:pt x="224392" y="589966"/>
                    <a:pt x="210368" y="589031"/>
                  </a:cubicBezTo>
                  <a:cubicBezTo>
                    <a:pt x="205695" y="587473"/>
                    <a:pt x="195174" y="583727"/>
                    <a:pt x="190733" y="583421"/>
                  </a:cubicBezTo>
                  <a:cubicBezTo>
                    <a:pt x="167396" y="581811"/>
                    <a:pt x="143991" y="581395"/>
                    <a:pt x="120611" y="580616"/>
                  </a:cubicBezTo>
                  <a:lnTo>
                    <a:pt x="22439" y="577811"/>
                  </a:lnTo>
                  <a:cubicBezTo>
                    <a:pt x="16877" y="561125"/>
                    <a:pt x="11274" y="562357"/>
                    <a:pt x="25244" y="555372"/>
                  </a:cubicBezTo>
                  <a:cubicBezTo>
                    <a:pt x="27888" y="554050"/>
                    <a:pt x="30853" y="553502"/>
                    <a:pt x="33658" y="552567"/>
                  </a:cubicBezTo>
                  <a:cubicBezTo>
                    <a:pt x="43943" y="553502"/>
                    <a:pt x="54342" y="553577"/>
                    <a:pt x="64512" y="555372"/>
                  </a:cubicBezTo>
                  <a:cubicBezTo>
                    <a:pt x="70335" y="556400"/>
                    <a:pt x="75605" y="559548"/>
                    <a:pt x="81342" y="560982"/>
                  </a:cubicBezTo>
                  <a:cubicBezTo>
                    <a:pt x="85082" y="561917"/>
                    <a:pt x="88869" y="562679"/>
                    <a:pt x="92562" y="563787"/>
                  </a:cubicBezTo>
                  <a:cubicBezTo>
                    <a:pt x="98226" y="565486"/>
                    <a:pt x="103781" y="567526"/>
                    <a:pt x="109391" y="569396"/>
                  </a:cubicBezTo>
                  <a:cubicBezTo>
                    <a:pt x="112196" y="570331"/>
                    <a:pt x="114938" y="571484"/>
                    <a:pt x="117806" y="572201"/>
                  </a:cubicBezTo>
                  <a:cubicBezTo>
                    <a:pt x="125286" y="574071"/>
                    <a:pt x="132931" y="575373"/>
                    <a:pt x="140245" y="577811"/>
                  </a:cubicBezTo>
                  <a:cubicBezTo>
                    <a:pt x="143050" y="578746"/>
                    <a:pt x="145726" y="580249"/>
                    <a:pt x="148660" y="580616"/>
                  </a:cubicBezTo>
                  <a:cubicBezTo>
                    <a:pt x="160756" y="582128"/>
                    <a:pt x="172969" y="582486"/>
                    <a:pt x="185123" y="583421"/>
                  </a:cubicBezTo>
                  <a:cubicBezTo>
                    <a:pt x="231726" y="591188"/>
                    <a:pt x="207436" y="589841"/>
                    <a:pt x="258051" y="586226"/>
                  </a:cubicBezTo>
                  <a:cubicBezTo>
                    <a:pt x="222593" y="574407"/>
                    <a:pt x="279282" y="594123"/>
                    <a:pt x="241222" y="577811"/>
                  </a:cubicBezTo>
                  <a:cubicBezTo>
                    <a:pt x="233592" y="574541"/>
                    <a:pt x="212510" y="572819"/>
                    <a:pt x="207563" y="572201"/>
                  </a:cubicBezTo>
                  <a:cubicBezTo>
                    <a:pt x="186415" y="565152"/>
                    <a:pt x="212480" y="574660"/>
                    <a:pt x="190733" y="563787"/>
                  </a:cubicBezTo>
                  <a:cubicBezTo>
                    <a:pt x="188089" y="562465"/>
                    <a:pt x="184963" y="562304"/>
                    <a:pt x="182319" y="560982"/>
                  </a:cubicBezTo>
                  <a:cubicBezTo>
                    <a:pt x="179304" y="559474"/>
                    <a:pt x="177072" y="556524"/>
                    <a:pt x="173904" y="555372"/>
                  </a:cubicBezTo>
                  <a:cubicBezTo>
                    <a:pt x="166658" y="552737"/>
                    <a:pt x="158779" y="552200"/>
                    <a:pt x="151465" y="549762"/>
                  </a:cubicBezTo>
                  <a:cubicBezTo>
                    <a:pt x="148660" y="548827"/>
                    <a:pt x="145931" y="547622"/>
                    <a:pt x="143050" y="546957"/>
                  </a:cubicBezTo>
                  <a:cubicBezTo>
                    <a:pt x="133759" y="544813"/>
                    <a:pt x="124047" y="544362"/>
                    <a:pt x="115001" y="541347"/>
                  </a:cubicBezTo>
                  <a:cubicBezTo>
                    <a:pt x="112196" y="540412"/>
                    <a:pt x="109231" y="539864"/>
                    <a:pt x="106586" y="538542"/>
                  </a:cubicBezTo>
                  <a:cubicBezTo>
                    <a:pt x="96323" y="533411"/>
                    <a:pt x="100832" y="532142"/>
                    <a:pt x="89757" y="530128"/>
                  </a:cubicBezTo>
                  <a:cubicBezTo>
                    <a:pt x="82340" y="528779"/>
                    <a:pt x="74797" y="528258"/>
                    <a:pt x="67317" y="527323"/>
                  </a:cubicBezTo>
                  <a:cubicBezTo>
                    <a:pt x="50363" y="523084"/>
                    <a:pt x="59752" y="525736"/>
                    <a:pt x="39268" y="518908"/>
                  </a:cubicBezTo>
                  <a:lnTo>
                    <a:pt x="30854" y="516103"/>
                  </a:lnTo>
                  <a:cubicBezTo>
                    <a:pt x="28984" y="513298"/>
                    <a:pt x="27628" y="510072"/>
                    <a:pt x="25244" y="507688"/>
                  </a:cubicBezTo>
                  <a:cubicBezTo>
                    <a:pt x="22860" y="505304"/>
                    <a:pt x="18081" y="505209"/>
                    <a:pt x="16829" y="502079"/>
                  </a:cubicBezTo>
                  <a:cubicBezTo>
                    <a:pt x="15377" y="498450"/>
                    <a:pt x="24063" y="487021"/>
                    <a:pt x="25244" y="485249"/>
                  </a:cubicBezTo>
                  <a:cubicBezTo>
                    <a:pt x="61858" y="489826"/>
                    <a:pt x="35077" y="485564"/>
                    <a:pt x="58903" y="490859"/>
                  </a:cubicBezTo>
                  <a:cubicBezTo>
                    <a:pt x="63557" y="491893"/>
                    <a:pt x="68328" y="492410"/>
                    <a:pt x="72927" y="493664"/>
                  </a:cubicBezTo>
                  <a:cubicBezTo>
                    <a:pt x="78632" y="495220"/>
                    <a:pt x="89757" y="499274"/>
                    <a:pt x="89757" y="499274"/>
                  </a:cubicBezTo>
                  <a:cubicBezTo>
                    <a:pt x="92562" y="501144"/>
                    <a:pt x="96065" y="502252"/>
                    <a:pt x="98171" y="504884"/>
                  </a:cubicBezTo>
                  <a:cubicBezTo>
                    <a:pt x="100018" y="507193"/>
                    <a:pt x="98570" y="511580"/>
                    <a:pt x="100976" y="513298"/>
                  </a:cubicBezTo>
                  <a:cubicBezTo>
                    <a:pt x="105763" y="516717"/>
                    <a:pt x="122303" y="519696"/>
                    <a:pt x="129025" y="521713"/>
                  </a:cubicBezTo>
                  <a:cubicBezTo>
                    <a:pt x="134689" y="523412"/>
                    <a:pt x="140245" y="525453"/>
                    <a:pt x="145855" y="527323"/>
                  </a:cubicBezTo>
                  <a:lnTo>
                    <a:pt x="162684" y="532933"/>
                  </a:lnTo>
                  <a:lnTo>
                    <a:pt x="179514" y="538542"/>
                  </a:lnTo>
                  <a:cubicBezTo>
                    <a:pt x="189153" y="540470"/>
                    <a:pt x="195516" y="541511"/>
                    <a:pt x="204758" y="544152"/>
                  </a:cubicBezTo>
                  <a:cubicBezTo>
                    <a:pt x="207601" y="544964"/>
                    <a:pt x="210292" y="546292"/>
                    <a:pt x="213173" y="546957"/>
                  </a:cubicBezTo>
                  <a:cubicBezTo>
                    <a:pt x="222464" y="549101"/>
                    <a:pt x="241222" y="552567"/>
                    <a:pt x="241222" y="552567"/>
                  </a:cubicBezTo>
                  <a:cubicBezTo>
                    <a:pt x="251507" y="551632"/>
                    <a:pt x="262407" y="553388"/>
                    <a:pt x="272076" y="549762"/>
                  </a:cubicBezTo>
                  <a:cubicBezTo>
                    <a:pt x="275233" y="548578"/>
                    <a:pt x="266676" y="545660"/>
                    <a:pt x="263661" y="544152"/>
                  </a:cubicBezTo>
                  <a:cubicBezTo>
                    <a:pt x="261016" y="542830"/>
                    <a:pt x="258132" y="541988"/>
                    <a:pt x="255246" y="541347"/>
                  </a:cubicBezTo>
                  <a:cubicBezTo>
                    <a:pt x="249694" y="540113"/>
                    <a:pt x="243994" y="539657"/>
                    <a:pt x="238417" y="538542"/>
                  </a:cubicBezTo>
                  <a:cubicBezTo>
                    <a:pt x="229604" y="536780"/>
                    <a:pt x="226808" y="535608"/>
                    <a:pt x="218782" y="532933"/>
                  </a:cubicBezTo>
                  <a:cubicBezTo>
                    <a:pt x="215977" y="531063"/>
                    <a:pt x="212752" y="529707"/>
                    <a:pt x="210368" y="527323"/>
                  </a:cubicBezTo>
                  <a:cubicBezTo>
                    <a:pt x="207984" y="524939"/>
                    <a:pt x="207617" y="520695"/>
                    <a:pt x="204758" y="518908"/>
                  </a:cubicBezTo>
                  <a:cubicBezTo>
                    <a:pt x="199743" y="515774"/>
                    <a:pt x="187928" y="513298"/>
                    <a:pt x="187928" y="513298"/>
                  </a:cubicBezTo>
                  <a:cubicBezTo>
                    <a:pt x="185123" y="511428"/>
                    <a:pt x="182529" y="509195"/>
                    <a:pt x="179514" y="507688"/>
                  </a:cubicBezTo>
                  <a:cubicBezTo>
                    <a:pt x="171685" y="503774"/>
                    <a:pt x="158690" y="503111"/>
                    <a:pt x="151465" y="502079"/>
                  </a:cubicBezTo>
                  <a:cubicBezTo>
                    <a:pt x="128129" y="494300"/>
                    <a:pt x="165316" y="506138"/>
                    <a:pt x="123416" y="496469"/>
                  </a:cubicBezTo>
                  <a:cubicBezTo>
                    <a:pt x="117654" y="495139"/>
                    <a:pt x="106586" y="490859"/>
                    <a:pt x="106586" y="490859"/>
                  </a:cubicBezTo>
                  <a:cubicBezTo>
                    <a:pt x="97130" y="476675"/>
                    <a:pt x="106109" y="486412"/>
                    <a:pt x="92562" y="479639"/>
                  </a:cubicBezTo>
                  <a:cubicBezTo>
                    <a:pt x="78270" y="472494"/>
                    <a:pt x="89022" y="472038"/>
                    <a:pt x="67317" y="468420"/>
                  </a:cubicBezTo>
                  <a:cubicBezTo>
                    <a:pt x="60853" y="467343"/>
                    <a:pt x="48978" y="466262"/>
                    <a:pt x="42073" y="462810"/>
                  </a:cubicBezTo>
                  <a:cubicBezTo>
                    <a:pt x="39058" y="461302"/>
                    <a:pt x="36463" y="459070"/>
                    <a:pt x="33658" y="457200"/>
                  </a:cubicBezTo>
                  <a:cubicBezTo>
                    <a:pt x="34593" y="447850"/>
                    <a:pt x="30694" y="436568"/>
                    <a:pt x="36463" y="429151"/>
                  </a:cubicBezTo>
                  <a:cubicBezTo>
                    <a:pt x="39955" y="424662"/>
                    <a:pt x="47775" y="430577"/>
                    <a:pt x="53293" y="431956"/>
                  </a:cubicBezTo>
                  <a:cubicBezTo>
                    <a:pt x="59030" y="433390"/>
                    <a:pt x="65202" y="434286"/>
                    <a:pt x="70122" y="437566"/>
                  </a:cubicBezTo>
                  <a:cubicBezTo>
                    <a:pt x="80997" y="444816"/>
                    <a:pt x="75339" y="442110"/>
                    <a:pt x="86952" y="445980"/>
                  </a:cubicBezTo>
                  <a:cubicBezTo>
                    <a:pt x="88822" y="448785"/>
                    <a:pt x="90178" y="452011"/>
                    <a:pt x="92562" y="454395"/>
                  </a:cubicBezTo>
                  <a:cubicBezTo>
                    <a:pt x="94946" y="456779"/>
                    <a:pt x="98870" y="457373"/>
                    <a:pt x="100976" y="460005"/>
                  </a:cubicBezTo>
                  <a:cubicBezTo>
                    <a:pt x="102823" y="462314"/>
                    <a:pt x="101690" y="466329"/>
                    <a:pt x="103781" y="468420"/>
                  </a:cubicBezTo>
                  <a:cubicBezTo>
                    <a:pt x="105872" y="470511"/>
                    <a:pt x="109551" y="469903"/>
                    <a:pt x="112196" y="471225"/>
                  </a:cubicBezTo>
                  <a:cubicBezTo>
                    <a:pt x="115211" y="472732"/>
                    <a:pt x="117596" y="475327"/>
                    <a:pt x="120611" y="476834"/>
                  </a:cubicBezTo>
                  <a:cubicBezTo>
                    <a:pt x="123255" y="478156"/>
                    <a:pt x="126381" y="478317"/>
                    <a:pt x="129025" y="479639"/>
                  </a:cubicBezTo>
                  <a:cubicBezTo>
                    <a:pt x="150771" y="490513"/>
                    <a:pt x="124707" y="481005"/>
                    <a:pt x="145855" y="488054"/>
                  </a:cubicBezTo>
                  <a:cubicBezTo>
                    <a:pt x="148660" y="489924"/>
                    <a:pt x="151171" y="492336"/>
                    <a:pt x="154269" y="493664"/>
                  </a:cubicBezTo>
                  <a:cubicBezTo>
                    <a:pt x="157812" y="495183"/>
                    <a:pt x="162142" y="494556"/>
                    <a:pt x="165489" y="496469"/>
                  </a:cubicBezTo>
                  <a:cubicBezTo>
                    <a:pt x="194895" y="513273"/>
                    <a:pt x="156053" y="498936"/>
                    <a:pt x="182319" y="507688"/>
                  </a:cubicBezTo>
                  <a:cubicBezTo>
                    <a:pt x="206426" y="523762"/>
                    <a:pt x="175928" y="504493"/>
                    <a:pt x="199148" y="516103"/>
                  </a:cubicBezTo>
                  <a:cubicBezTo>
                    <a:pt x="202163" y="517611"/>
                    <a:pt x="204482" y="520344"/>
                    <a:pt x="207563" y="521713"/>
                  </a:cubicBezTo>
                  <a:cubicBezTo>
                    <a:pt x="212966" y="524115"/>
                    <a:pt x="218782" y="525453"/>
                    <a:pt x="224392" y="527323"/>
                  </a:cubicBezTo>
                  <a:cubicBezTo>
                    <a:pt x="227197" y="528258"/>
                    <a:pt x="230347" y="528488"/>
                    <a:pt x="232807" y="530128"/>
                  </a:cubicBezTo>
                  <a:cubicBezTo>
                    <a:pt x="235612" y="531998"/>
                    <a:pt x="238141" y="534369"/>
                    <a:pt x="241222" y="535738"/>
                  </a:cubicBezTo>
                  <a:cubicBezTo>
                    <a:pt x="246625" y="538139"/>
                    <a:pt x="258051" y="541347"/>
                    <a:pt x="258051" y="541347"/>
                  </a:cubicBezTo>
                  <a:cubicBezTo>
                    <a:pt x="259921" y="544152"/>
                    <a:pt x="261029" y="547656"/>
                    <a:pt x="263661" y="549762"/>
                  </a:cubicBezTo>
                  <a:cubicBezTo>
                    <a:pt x="265970" y="551609"/>
                    <a:pt x="272076" y="555524"/>
                    <a:pt x="272076" y="552567"/>
                  </a:cubicBezTo>
                  <a:cubicBezTo>
                    <a:pt x="272076" y="548600"/>
                    <a:pt x="266792" y="546587"/>
                    <a:pt x="263661" y="544152"/>
                  </a:cubicBezTo>
                  <a:cubicBezTo>
                    <a:pt x="258339" y="540013"/>
                    <a:pt x="253227" y="535065"/>
                    <a:pt x="246831" y="532933"/>
                  </a:cubicBezTo>
                  <a:lnTo>
                    <a:pt x="230002" y="527323"/>
                  </a:lnTo>
                  <a:cubicBezTo>
                    <a:pt x="213923" y="503204"/>
                    <a:pt x="235334" y="531590"/>
                    <a:pt x="215977" y="516103"/>
                  </a:cubicBezTo>
                  <a:cubicBezTo>
                    <a:pt x="213345" y="513997"/>
                    <a:pt x="212905" y="509908"/>
                    <a:pt x="210368" y="507688"/>
                  </a:cubicBezTo>
                  <a:cubicBezTo>
                    <a:pt x="198499" y="497303"/>
                    <a:pt x="196680" y="497516"/>
                    <a:pt x="185123" y="493664"/>
                  </a:cubicBezTo>
                  <a:cubicBezTo>
                    <a:pt x="183253" y="490859"/>
                    <a:pt x="182319" y="487119"/>
                    <a:pt x="179514" y="485249"/>
                  </a:cubicBezTo>
                  <a:cubicBezTo>
                    <a:pt x="176306" y="483110"/>
                    <a:pt x="172001" y="483503"/>
                    <a:pt x="168294" y="482444"/>
                  </a:cubicBezTo>
                  <a:cubicBezTo>
                    <a:pt x="165451" y="481632"/>
                    <a:pt x="162524" y="480961"/>
                    <a:pt x="159879" y="479639"/>
                  </a:cubicBezTo>
                  <a:cubicBezTo>
                    <a:pt x="156864" y="478132"/>
                    <a:pt x="154545" y="475399"/>
                    <a:pt x="151465" y="474030"/>
                  </a:cubicBezTo>
                  <a:cubicBezTo>
                    <a:pt x="146061" y="471628"/>
                    <a:pt x="140245" y="470290"/>
                    <a:pt x="134635" y="468420"/>
                  </a:cubicBezTo>
                  <a:lnTo>
                    <a:pt x="126220" y="465615"/>
                  </a:lnTo>
                  <a:cubicBezTo>
                    <a:pt x="103780" y="450653"/>
                    <a:pt x="130898" y="470292"/>
                    <a:pt x="112196" y="451590"/>
                  </a:cubicBezTo>
                  <a:cubicBezTo>
                    <a:pt x="109812" y="449206"/>
                    <a:pt x="106586" y="447850"/>
                    <a:pt x="103781" y="445980"/>
                  </a:cubicBezTo>
                  <a:cubicBezTo>
                    <a:pt x="102846" y="443175"/>
                    <a:pt x="103066" y="439656"/>
                    <a:pt x="100976" y="437566"/>
                  </a:cubicBezTo>
                  <a:cubicBezTo>
                    <a:pt x="79267" y="415857"/>
                    <a:pt x="91604" y="432359"/>
                    <a:pt x="75732" y="423541"/>
                  </a:cubicBezTo>
                  <a:cubicBezTo>
                    <a:pt x="69838" y="420267"/>
                    <a:pt x="58903" y="412322"/>
                    <a:pt x="58903" y="412322"/>
                  </a:cubicBezTo>
                  <a:cubicBezTo>
                    <a:pt x="48674" y="381635"/>
                    <a:pt x="65807" y="427295"/>
                    <a:pt x="47683" y="398297"/>
                  </a:cubicBezTo>
                  <a:cubicBezTo>
                    <a:pt x="30048" y="370082"/>
                    <a:pt x="52297" y="382320"/>
                    <a:pt x="75732" y="384273"/>
                  </a:cubicBezTo>
                  <a:cubicBezTo>
                    <a:pt x="78537" y="386143"/>
                    <a:pt x="81763" y="387498"/>
                    <a:pt x="84147" y="389882"/>
                  </a:cubicBezTo>
                  <a:cubicBezTo>
                    <a:pt x="102853" y="408587"/>
                    <a:pt x="75727" y="388942"/>
                    <a:pt x="98171" y="403907"/>
                  </a:cubicBezTo>
                  <a:cubicBezTo>
                    <a:pt x="100041" y="406712"/>
                    <a:pt x="101244" y="410102"/>
                    <a:pt x="103781" y="412322"/>
                  </a:cubicBezTo>
                  <a:cubicBezTo>
                    <a:pt x="108855" y="416762"/>
                    <a:pt x="120611" y="423541"/>
                    <a:pt x="120611" y="423541"/>
                  </a:cubicBezTo>
                  <a:cubicBezTo>
                    <a:pt x="122481" y="426346"/>
                    <a:pt x="123361" y="430169"/>
                    <a:pt x="126220" y="431956"/>
                  </a:cubicBezTo>
                  <a:cubicBezTo>
                    <a:pt x="131235" y="435090"/>
                    <a:pt x="137761" y="434921"/>
                    <a:pt x="143050" y="437566"/>
                  </a:cubicBezTo>
                  <a:cubicBezTo>
                    <a:pt x="156913" y="444498"/>
                    <a:pt x="150302" y="441854"/>
                    <a:pt x="162684" y="445980"/>
                  </a:cubicBezTo>
                  <a:cubicBezTo>
                    <a:pt x="168294" y="449720"/>
                    <a:pt x="174747" y="452432"/>
                    <a:pt x="179514" y="457200"/>
                  </a:cubicBezTo>
                  <a:cubicBezTo>
                    <a:pt x="190019" y="467706"/>
                    <a:pt x="184165" y="464361"/>
                    <a:pt x="196343" y="468420"/>
                  </a:cubicBezTo>
                  <a:cubicBezTo>
                    <a:pt x="199148" y="471225"/>
                    <a:pt x="201711" y="474295"/>
                    <a:pt x="204758" y="476834"/>
                  </a:cubicBezTo>
                  <a:cubicBezTo>
                    <a:pt x="207348" y="478992"/>
                    <a:pt x="210953" y="479907"/>
                    <a:pt x="213173" y="482444"/>
                  </a:cubicBezTo>
                  <a:cubicBezTo>
                    <a:pt x="217613" y="487518"/>
                    <a:pt x="219624" y="494507"/>
                    <a:pt x="224392" y="499274"/>
                  </a:cubicBezTo>
                  <a:cubicBezTo>
                    <a:pt x="227197" y="502079"/>
                    <a:pt x="230268" y="504641"/>
                    <a:pt x="232807" y="507688"/>
                  </a:cubicBezTo>
                  <a:cubicBezTo>
                    <a:pt x="234965" y="510278"/>
                    <a:pt x="235785" y="513997"/>
                    <a:pt x="238417" y="516103"/>
                  </a:cubicBezTo>
                  <a:cubicBezTo>
                    <a:pt x="240726" y="517950"/>
                    <a:pt x="244026" y="517973"/>
                    <a:pt x="246831" y="518908"/>
                  </a:cubicBezTo>
                  <a:cubicBezTo>
                    <a:pt x="253376" y="538543"/>
                    <a:pt x="246831" y="533869"/>
                    <a:pt x="260856" y="538542"/>
                  </a:cubicBezTo>
                  <a:cubicBezTo>
                    <a:pt x="262726" y="541347"/>
                    <a:pt x="264082" y="544573"/>
                    <a:pt x="266466" y="546957"/>
                  </a:cubicBezTo>
                  <a:cubicBezTo>
                    <a:pt x="268850" y="549341"/>
                    <a:pt x="272775" y="549934"/>
                    <a:pt x="274881" y="552567"/>
                  </a:cubicBezTo>
                  <a:cubicBezTo>
                    <a:pt x="276728" y="554876"/>
                    <a:pt x="276750" y="558177"/>
                    <a:pt x="277685" y="560982"/>
                  </a:cubicBezTo>
                  <a:cubicBezTo>
                    <a:pt x="281501" y="549533"/>
                    <a:pt x="281478" y="554623"/>
                    <a:pt x="277685" y="541347"/>
                  </a:cubicBezTo>
                  <a:cubicBezTo>
                    <a:pt x="276873" y="538504"/>
                    <a:pt x="276728" y="535242"/>
                    <a:pt x="274881" y="532933"/>
                  </a:cubicBezTo>
                  <a:cubicBezTo>
                    <a:pt x="272775" y="530301"/>
                    <a:pt x="269271" y="529193"/>
                    <a:pt x="266466" y="527323"/>
                  </a:cubicBezTo>
                  <a:cubicBezTo>
                    <a:pt x="261479" y="519843"/>
                    <a:pt x="259917" y="516308"/>
                    <a:pt x="252441" y="510493"/>
                  </a:cubicBezTo>
                  <a:cubicBezTo>
                    <a:pt x="247119" y="506354"/>
                    <a:pt x="241222" y="503014"/>
                    <a:pt x="235612" y="499274"/>
                  </a:cubicBezTo>
                  <a:lnTo>
                    <a:pt x="218782" y="488054"/>
                  </a:lnTo>
                  <a:lnTo>
                    <a:pt x="201953" y="476834"/>
                  </a:lnTo>
                  <a:cubicBezTo>
                    <a:pt x="199148" y="474964"/>
                    <a:pt x="196736" y="472291"/>
                    <a:pt x="193538" y="471225"/>
                  </a:cubicBezTo>
                  <a:lnTo>
                    <a:pt x="185123" y="468420"/>
                  </a:lnTo>
                  <a:cubicBezTo>
                    <a:pt x="182318" y="465615"/>
                    <a:pt x="179840" y="462440"/>
                    <a:pt x="176709" y="460005"/>
                  </a:cubicBezTo>
                  <a:cubicBezTo>
                    <a:pt x="171387" y="455865"/>
                    <a:pt x="159879" y="448785"/>
                    <a:pt x="159879" y="448785"/>
                  </a:cubicBezTo>
                  <a:cubicBezTo>
                    <a:pt x="143799" y="424668"/>
                    <a:pt x="165211" y="453052"/>
                    <a:pt x="145855" y="437566"/>
                  </a:cubicBezTo>
                  <a:cubicBezTo>
                    <a:pt x="143223" y="435460"/>
                    <a:pt x="142629" y="431535"/>
                    <a:pt x="140245" y="429151"/>
                  </a:cubicBezTo>
                  <a:cubicBezTo>
                    <a:pt x="137861" y="426767"/>
                    <a:pt x="134635" y="425411"/>
                    <a:pt x="131830" y="423541"/>
                  </a:cubicBezTo>
                  <a:cubicBezTo>
                    <a:pt x="129960" y="420736"/>
                    <a:pt x="128604" y="417511"/>
                    <a:pt x="126220" y="415127"/>
                  </a:cubicBezTo>
                  <a:cubicBezTo>
                    <a:pt x="123836" y="412743"/>
                    <a:pt x="120026" y="412054"/>
                    <a:pt x="117806" y="409517"/>
                  </a:cubicBezTo>
                  <a:cubicBezTo>
                    <a:pt x="113366" y="404443"/>
                    <a:pt x="110326" y="398297"/>
                    <a:pt x="106586" y="392687"/>
                  </a:cubicBezTo>
                  <a:lnTo>
                    <a:pt x="100976" y="384273"/>
                  </a:lnTo>
                  <a:cubicBezTo>
                    <a:pt x="99106" y="381468"/>
                    <a:pt x="97750" y="378242"/>
                    <a:pt x="95366" y="375858"/>
                  </a:cubicBezTo>
                  <a:cubicBezTo>
                    <a:pt x="92561" y="373053"/>
                    <a:pt x="89491" y="370490"/>
                    <a:pt x="86952" y="367443"/>
                  </a:cubicBezTo>
                  <a:cubicBezTo>
                    <a:pt x="75267" y="353421"/>
                    <a:pt x="88352" y="363700"/>
                    <a:pt x="72927" y="353419"/>
                  </a:cubicBezTo>
                  <a:cubicBezTo>
                    <a:pt x="71992" y="350614"/>
                    <a:pt x="71444" y="347649"/>
                    <a:pt x="70122" y="345004"/>
                  </a:cubicBezTo>
                  <a:cubicBezTo>
                    <a:pt x="66364" y="337488"/>
                    <a:pt x="60383" y="336841"/>
                    <a:pt x="67317" y="328174"/>
                  </a:cubicBezTo>
                  <a:cubicBezTo>
                    <a:pt x="69423" y="325542"/>
                    <a:pt x="72927" y="324435"/>
                    <a:pt x="75732" y="322565"/>
                  </a:cubicBezTo>
                  <a:cubicBezTo>
                    <a:pt x="78537" y="324435"/>
                    <a:pt x="82360" y="325315"/>
                    <a:pt x="84147" y="328174"/>
                  </a:cubicBezTo>
                  <a:cubicBezTo>
                    <a:pt x="90267" y="337966"/>
                    <a:pt x="86794" y="345919"/>
                    <a:pt x="95366" y="353419"/>
                  </a:cubicBezTo>
                  <a:cubicBezTo>
                    <a:pt x="100440" y="357859"/>
                    <a:pt x="112196" y="364638"/>
                    <a:pt x="112196" y="364638"/>
                  </a:cubicBezTo>
                  <a:cubicBezTo>
                    <a:pt x="125286" y="384273"/>
                    <a:pt x="117806" y="377728"/>
                    <a:pt x="131830" y="387077"/>
                  </a:cubicBezTo>
                  <a:cubicBezTo>
                    <a:pt x="133700" y="389882"/>
                    <a:pt x="134903" y="393272"/>
                    <a:pt x="137440" y="395492"/>
                  </a:cubicBezTo>
                  <a:cubicBezTo>
                    <a:pt x="142514" y="399932"/>
                    <a:pt x="154269" y="406712"/>
                    <a:pt x="154269" y="406712"/>
                  </a:cubicBezTo>
                  <a:cubicBezTo>
                    <a:pt x="156139" y="409517"/>
                    <a:pt x="157342" y="412907"/>
                    <a:pt x="159879" y="415127"/>
                  </a:cubicBezTo>
                  <a:cubicBezTo>
                    <a:pt x="190950" y="442313"/>
                    <a:pt x="164005" y="414867"/>
                    <a:pt x="187928" y="431956"/>
                  </a:cubicBezTo>
                  <a:cubicBezTo>
                    <a:pt x="191156" y="434262"/>
                    <a:pt x="193295" y="437832"/>
                    <a:pt x="196343" y="440371"/>
                  </a:cubicBezTo>
                  <a:cubicBezTo>
                    <a:pt x="198933" y="442529"/>
                    <a:pt x="202168" y="443822"/>
                    <a:pt x="204758" y="445980"/>
                  </a:cubicBezTo>
                  <a:cubicBezTo>
                    <a:pt x="207806" y="448519"/>
                    <a:pt x="209872" y="452194"/>
                    <a:pt x="213173" y="454395"/>
                  </a:cubicBezTo>
                  <a:cubicBezTo>
                    <a:pt x="232668" y="467393"/>
                    <a:pt x="210138" y="445153"/>
                    <a:pt x="230002" y="462810"/>
                  </a:cubicBezTo>
                  <a:cubicBezTo>
                    <a:pt x="235931" y="468081"/>
                    <a:pt x="242430" y="473038"/>
                    <a:pt x="246831" y="479639"/>
                  </a:cubicBezTo>
                  <a:cubicBezTo>
                    <a:pt x="248701" y="482444"/>
                    <a:pt x="250057" y="485670"/>
                    <a:pt x="252441" y="488054"/>
                  </a:cubicBezTo>
                  <a:cubicBezTo>
                    <a:pt x="254825" y="490438"/>
                    <a:pt x="258051" y="491794"/>
                    <a:pt x="260856" y="493664"/>
                  </a:cubicBezTo>
                  <a:cubicBezTo>
                    <a:pt x="261791" y="496469"/>
                    <a:pt x="261570" y="499988"/>
                    <a:pt x="263661" y="502079"/>
                  </a:cubicBezTo>
                  <a:cubicBezTo>
                    <a:pt x="265752" y="504170"/>
                    <a:pt x="272076" y="507841"/>
                    <a:pt x="272076" y="504884"/>
                  </a:cubicBezTo>
                  <a:cubicBezTo>
                    <a:pt x="272076" y="501513"/>
                    <a:pt x="266251" y="501432"/>
                    <a:pt x="263661" y="499274"/>
                  </a:cubicBezTo>
                  <a:cubicBezTo>
                    <a:pt x="236101" y="476307"/>
                    <a:pt x="271691" y="504501"/>
                    <a:pt x="249636" y="482444"/>
                  </a:cubicBezTo>
                  <a:cubicBezTo>
                    <a:pt x="247252" y="480060"/>
                    <a:pt x="244027" y="478704"/>
                    <a:pt x="241222" y="476834"/>
                  </a:cubicBezTo>
                  <a:cubicBezTo>
                    <a:pt x="239352" y="474029"/>
                    <a:pt x="237120" y="471435"/>
                    <a:pt x="235612" y="468420"/>
                  </a:cubicBezTo>
                  <a:cubicBezTo>
                    <a:pt x="232224" y="461644"/>
                    <a:pt x="233896" y="456949"/>
                    <a:pt x="227197" y="451590"/>
                  </a:cubicBezTo>
                  <a:cubicBezTo>
                    <a:pt x="224888" y="449743"/>
                    <a:pt x="221587" y="449720"/>
                    <a:pt x="218782" y="448785"/>
                  </a:cubicBezTo>
                  <a:cubicBezTo>
                    <a:pt x="205117" y="428286"/>
                    <a:pt x="223304" y="452554"/>
                    <a:pt x="201953" y="434761"/>
                  </a:cubicBezTo>
                  <a:cubicBezTo>
                    <a:pt x="185036" y="420664"/>
                    <a:pt x="208020" y="430238"/>
                    <a:pt x="187928" y="423541"/>
                  </a:cubicBezTo>
                  <a:cubicBezTo>
                    <a:pt x="186058" y="420736"/>
                    <a:pt x="184856" y="417347"/>
                    <a:pt x="182319" y="415127"/>
                  </a:cubicBezTo>
                  <a:cubicBezTo>
                    <a:pt x="177245" y="410687"/>
                    <a:pt x="171099" y="407647"/>
                    <a:pt x="165489" y="403907"/>
                  </a:cubicBezTo>
                  <a:cubicBezTo>
                    <a:pt x="162684" y="402037"/>
                    <a:pt x="159458" y="400681"/>
                    <a:pt x="157074" y="398297"/>
                  </a:cubicBezTo>
                  <a:cubicBezTo>
                    <a:pt x="146569" y="387791"/>
                    <a:pt x="152423" y="391136"/>
                    <a:pt x="140245" y="387077"/>
                  </a:cubicBezTo>
                  <a:cubicBezTo>
                    <a:pt x="134124" y="368718"/>
                    <a:pt x="142625" y="386739"/>
                    <a:pt x="129025" y="375858"/>
                  </a:cubicBezTo>
                  <a:cubicBezTo>
                    <a:pt x="110901" y="361358"/>
                    <a:pt x="136153" y="371689"/>
                    <a:pt x="115001" y="364638"/>
                  </a:cubicBezTo>
                  <a:cubicBezTo>
                    <a:pt x="114066" y="361833"/>
                    <a:pt x="114287" y="358314"/>
                    <a:pt x="112196" y="356223"/>
                  </a:cubicBezTo>
                  <a:cubicBezTo>
                    <a:pt x="110105" y="354132"/>
                    <a:pt x="105421" y="355879"/>
                    <a:pt x="103781" y="353419"/>
                  </a:cubicBezTo>
                  <a:cubicBezTo>
                    <a:pt x="101136" y="349452"/>
                    <a:pt x="102132" y="344019"/>
                    <a:pt x="100976" y="339394"/>
                  </a:cubicBezTo>
                  <a:cubicBezTo>
                    <a:pt x="100259" y="336526"/>
                    <a:pt x="99607" y="333564"/>
                    <a:pt x="98171" y="330979"/>
                  </a:cubicBezTo>
                  <a:cubicBezTo>
                    <a:pt x="94897" y="325085"/>
                    <a:pt x="89084" y="320546"/>
                    <a:pt x="86952" y="314150"/>
                  </a:cubicBezTo>
                  <a:cubicBezTo>
                    <a:pt x="79903" y="293002"/>
                    <a:pt x="89411" y="319066"/>
                    <a:pt x="78537" y="297320"/>
                  </a:cubicBezTo>
                  <a:cubicBezTo>
                    <a:pt x="75661" y="291569"/>
                    <a:pt x="73994" y="280217"/>
                    <a:pt x="72927" y="274881"/>
                  </a:cubicBezTo>
                  <a:cubicBezTo>
                    <a:pt x="73862" y="271141"/>
                    <a:pt x="72426" y="265644"/>
                    <a:pt x="75732" y="263661"/>
                  </a:cubicBezTo>
                  <a:cubicBezTo>
                    <a:pt x="84357" y="258486"/>
                    <a:pt x="89943" y="270952"/>
                    <a:pt x="92562" y="274881"/>
                  </a:cubicBezTo>
                  <a:cubicBezTo>
                    <a:pt x="94843" y="281726"/>
                    <a:pt x="95538" y="286273"/>
                    <a:pt x="100976" y="291711"/>
                  </a:cubicBezTo>
                  <a:cubicBezTo>
                    <a:pt x="103360" y="294095"/>
                    <a:pt x="106586" y="295450"/>
                    <a:pt x="109391" y="297320"/>
                  </a:cubicBezTo>
                  <a:cubicBezTo>
                    <a:pt x="122481" y="316955"/>
                    <a:pt x="115001" y="310410"/>
                    <a:pt x="129025" y="319760"/>
                  </a:cubicBezTo>
                  <a:cubicBezTo>
                    <a:pt x="143987" y="342200"/>
                    <a:pt x="124348" y="315082"/>
                    <a:pt x="143050" y="333784"/>
                  </a:cubicBezTo>
                  <a:cubicBezTo>
                    <a:pt x="155738" y="346472"/>
                    <a:pt x="140693" y="339543"/>
                    <a:pt x="157074" y="345004"/>
                  </a:cubicBezTo>
                  <a:cubicBezTo>
                    <a:pt x="177121" y="375075"/>
                    <a:pt x="145901" y="329437"/>
                    <a:pt x="171099" y="361833"/>
                  </a:cubicBezTo>
                  <a:cubicBezTo>
                    <a:pt x="194588" y="392033"/>
                    <a:pt x="171628" y="367972"/>
                    <a:pt x="190733" y="387077"/>
                  </a:cubicBezTo>
                  <a:cubicBezTo>
                    <a:pt x="191668" y="389882"/>
                    <a:pt x="191691" y="393183"/>
                    <a:pt x="193538" y="395492"/>
                  </a:cubicBezTo>
                  <a:cubicBezTo>
                    <a:pt x="195644" y="398124"/>
                    <a:pt x="199363" y="398944"/>
                    <a:pt x="201953" y="401102"/>
                  </a:cubicBezTo>
                  <a:cubicBezTo>
                    <a:pt x="205000" y="403642"/>
                    <a:pt x="207828" y="406470"/>
                    <a:pt x="210368" y="409517"/>
                  </a:cubicBezTo>
                  <a:cubicBezTo>
                    <a:pt x="222055" y="423541"/>
                    <a:pt x="208964" y="413256"/>
                    <a:pt x="224392" y="423541"/>
                  </a:cubicBezTo>
                  <a:cubicBezTo>
                    <a:pt x="239349" y="445977"/>
                    <a:pt x="219720" y="418870"/>
                    <a:pt x="238417" y="437566"/>
                  </a:cubicBezTo>
                  <a:cubicBezTo>
                    <a:pt x="240801" y="439950"/>
                    <a:pt x="241869" y="443390"/>
                    <a:pt x="244027" y="445980"/>
                  </a:cubicBezTo>
                  <a:cubicBezTo>
                    <a:pt x="246566" y="449027"/>
                    <a:pt x="249902" y="451348"/>
                    <a:pt x="252441" y="454395"/>
                  </a:cubicBezTo>
                  <a:cubicBezTo>
                    <a:pt x="254599" y="456985"/>
                    <a:pt x="256543" y="459795"/>
                    <a:pt x="258051" y="462810"/>
                  </a:cubicBezTo>
                  <a:cubicBezTo>
                    <a:pt x="259373" y="465455"/>
                    <a:pt x="259009" y="468916"/>
                    <a:pt x="260856" y="471225"/>
                  </a:cubicBezTo>
                  <a:cubicBezTo>
                    <a:pt x="262962" y="473857"/>
                    <a:pt x="266466" y="474964"/>
                    <a:pt x="269271" y="476834"/>
                  </a:cubicBezTo>
                  <a:cubicBezTo>
                    <a:pt x="262548" y="456667"/>
                    <a:pt x="270703" y="481845"/>
                    <a:pt x="263661" y="457200"/>
                  </a:cubicBezTo>
                  <a:cubicBezTo>
                    <a:pt x="262849" y="454357"/>
                    <a:pt x="262947" y="450876"/>
                    <a:pt x="260856" y="448785"/>
                  </a:cubicBezTo>
                  <a:cubicBezTo>
                    <a:pt x="258765" y="446694"/>
                    <a:pt x="255246" y="446915"/>
                    <a:pt x="252441" y="445980"/>
                  </a:cubicBezTo>
                  <a:cubicBezTo>
                    <a:pt x="247512" y="431193"/>
                    <a:pt x="252894" y="443158"/>
                    <a:pt x="241222" y="429151"/>
                  </a:cubicBezTo>
                  <a:cubicBezTo>
                    <a:pt x="229537" y="415129"/>
                    <a:pt x="242622" y="425408"/>
                    <a:pt x="227197" y="415127"/>
                  </a:cubicBezTo>
                  <a:cubicBezTo>
                    <a:pt x="199693" y="378455"/>
                    <a:pt x="234978" y="422908"/>
                    <a:pt x="210368" y="398297"/>
                  </a:cubicBezTo>
                  <a:cubicBezTo>
                    <a:pt x="207984" y="395913"/>
                    <a:pt x="207013" y="392388"/>
                    <a:pt x="204758" y="389882"/>
                  </a:cubicBezTo>
                  <a:cubicBezTo>
                    <a:pt x="198566" y="383002"/>
                    <a:pt x="190257" y="377950"/>
                    <a:pt x="185123" y="370248"/>
                  </a:cubicBezTo>
                  <a:cubicBezTo>
                    <a:pt x="177644" y="359028"/>
                    <a:pt x="182319" y="363703"/>
                    <a:pt x="171099" y="356223"/>
                  </a:cubicBezTo>
                  <a:cubicBezTo>
                    <a:pt x="169229" y="353418"/>
                    <a:pt x="167729" y="350328"/>
                    <a:pt x="165489" y="347809"/>
                  </a:cubicBezTo>
                  <a:cubicBezTo>
                    <a:pt x="160218" y="341879"/>
                    <a:pt x="148660" y="330979"/>
                    <a:pt x="148660" y="330979"/>
                  </a:cubicBezTo>
                  <a:cubicBezTo>
                    <a:pt x="138429" y="300290"/>
                    <a:pt x="155567" y="345958"/>
                    <a:pt x="137440" y="316955"/>
                  </a:cubicBezTo>
                  <a:cubicBezTo>
                    <a:pt x="134306" y="311940"/>
                    <a:pt x="135110" y="305045"/>
                    <a:pt x="131830" y="300125"/>
                  </a:cubicBezTo>
                  <a:lnTo>
                    <a:pt x="115001" y="274881"/>
                  </a:lnTo>
                  <a:cubicBezTo>
                    <a:pt x="113131" y="272076"/>
                    <a:pt x="110899" y="269481"/>
                    <a:pt x="109391" y="266466"/>
                  </a:cubicBezTo>
                  <a:cubicBezTo>
                    <a:pt x="102273" y="252232"/>
                    <a:pt x="106100" y="258726"/>
                    <a:pt x="98171" y="246832"/>
                  </a:cubicBezTo>
                  <a:cubicBezTo>
                    <a:pt x="99106" y="231873"/>
                    <a:pt x="96236" y="216173"/>
                    <a:pt x="100976" y="201954"/>
                  </a:cubicBezTo>
                  <a:cubicBezTo>
                    <a:pt x="102195" y="198297"/>
                    <a:pt x="109186" y="202350"/>
                    <a:pt x="112196" y="204758"/>
                  </a:cubicBezTo>
                  <a:cubicBezTo>
                    <a:pt x="114505" y="206605"/>
                    <a:pt x="113565" y="210588"/>
                    <a:pt x="115001" y="213173"/>
                  </a:cubicBezTo>
                  <a:cubicBezTo>
                    <a:pt x="118275" y="219067"/>
                    <a:pt x="124088" y="223607"/>
                    <a:pt x="126220" y="230003"/>
                  </a:cubicBezTo>
                  <a:cubicBezTo>
                    <a:pt x="127155" y="232808"/>
                    <a:pt x="127589" y="235833"/>
                    <a:pt x="129025" y="238417"/>
                  </a:cubicBezTo>
                  <a:cubicBezTo>
                    <a:pt x="137414" y="253517"/>
                    <a:pt x="138437" y="253439"/>
                    <a:pt x="148660" y="263661"/>
                  </a:cubicBezTo>
                  <a:cubicBezTo>
                    <a:pt x="160834" y="288013"/>
                    <a:pt x="146767" y="262832"/>
                    <a:pt x="162684" y="283296"/>
                  </a:cubicBezTo>
                  <a:cubicBezTo>
                    <a:pt x="162686" y="283298"/>
                    <a:pt x="176708" y="304331"/>
                    <a:pt x="179514" y="308540"/>
                  </a:cubicBezTo>
                  <a:cubicBezTo>
                    <a:pt x="181384" y="311345"/>
                    <a:pt x="184057" y="313757"/>
                    <a:pt x="185123" y="316955"/>
                  </a:cubicBezTo>
                  <a:cubicBezTo>
                    <a:pt x="186058" y="319760"/>
                    <a:pt x="185837" y="323279"/>
                    <a:pt x="187928" y="325369"/>
                  </a:cubicBezTo>
                  <a:cubicBezTo>
                    <a:pt x="190019" y="327460"/>
                    <a:pt x="193538" y="327239"/>
                    <a:pt x="196343" y="328174"/>
                  </a:cubicBezTo>
                  <a:cubicBezTo>
                    <a:pt x="202360" y="346224"/>
                    <a:pt x="194431" y="326621"/>
                    <a:pt x="207563" y="345004"/>
                  </a:cubicBezTo>
                  <a:cubicBezTo>
                    <a:pt x="209993" y="348406"/>
                    <a:pt x="210743" y="352821"/>
                    <a:pt x="213173" y="356223"/>
                  </a:cubicBezTo>
                  <a:cubicBezTo>
                    <a:pt x="222247" y="368927"/>
                    <a:pt x="226368" y="362151"/>
                    <a:pt x="232807" y="381468"/>
                  </a:cubicBezTo>
                  <a:cubicBezTo>
                    <a:pt x="240548" y="404691"/>
                    <a:pt x="235138" y="393380"/>
                    <a:pt x="249636" y="415127"/>
                  </a:cubicBezTo>
                  <a:lnTo>
                    <a:pt x="255246" y="423541"/>
                  </a:lnTo>
                  <a:cubicBezTo>
                    <a:pt x="256181" y="426346"/>
                    <a:pt x="256204" y="429647"/>
                    <a:pt x="258051" y="431956"/>
                  </a:cubicBezTo>
                  <a:cubicBezTo>
                    <a:pt x="260157" y="434588"/>
                    <a:pt x="264082" y="439950"/>
                    <a:pt x="266466" y="437566"/>
                  </a:cubicBezTo>
                  <a:cubicBezTo>
                    <a:pt x="268850" y="435182"/>
                    <a:pt x="262364" y="432166"/>
                    <a:pt x="260856" y="429151"/>
                  </a:cubicBezTo>
                  <a:cubicBezTo>
                    <a:pt x="249246" y="405931"/>
                    <a:pt x="268515" y="436429"/>
                    <a:pt x="252441" y="412322"/>
                  </a:cubicBezTo>
                  <a:cubicBezTo>
                    <a:pt x="251374" y="406987"/>
                    <a:pt x="249706" y="395633"/>
                    <a:pt x="246831" y="389882"/>
                  </a:cubicBezTo>
                  <a:cubicBezTo>
                    <a:pt x="245324" y="386867"/>
                    <a:pt x="242894" y="384395"/>
                    <a:pt x="241222" y="381468"/>
                  </a:cubicBezTo>
                  <a:cubicBezTo>
                    <a:pt x="237065" y="374194"/>
                    <a:pt x="230727" y="357642"/>
                    <a:pt x="224392" y="353419"/>
                  </a:cubicBezTo>
                  <a:lnTo>
                    <a:pt x="215977" y="347809"/>
                  </a:lnTo>
                  <a:cubicBezTo>
                    <a:pt x="211208" y="333496"/>
                    <a:pt x="216218" y="344348"/>
                    <a:pt x="204758" y="330979"/>
                  </a:cubicBezTo>
                  <a:cubicBezTo>
                    <a:pt x="198525" y="323708"/>
                    <a:pt x="189954" y="310176"/>
                    <a:pt x="185123" y="302930"/>
                  </a:cubicBezTo>
                  <a:cubicBezTo>
                    <a:pt x="183253" y="300125"/>
                    <a:pt x="180580" y="297713"/>
                    <a:pt x="179514" y="294515"/>
                  </a:cubicBezTo>
                  <a:cubicBezTo>
                    <a:pt x="178579" y="291710"/>
                    <a:pt x="178145" y="288685"/>
                    <a:pt x="176709" y="286101"/>
                  </a:cubicBezTo>
                  <a:cubicBezTo>
                    <a:pt x="173435" y="280207"/>
                    <a:pt x="167621" y="275667"/>
                    <a:pt x="165489" y="269271"/>
                  </a:cubicBezTo>
                  <a:cubicBezTo>
                    <a:pt x="155253" y="238568"/>
                    <a:pt x="171581" y="285086"/>
                    <a:pt x="157074" y="252442"/>
                  </a:cubicBezTo>
                  <a:cubicBezTo>
                    <a:pt x="143725" y="222404"/>
                    <a:pt x="158550" y="246238"/>
                    <a:pt x="145855" y="227198"/>
                  </a:cubicBezTo>
                  <a:cubicBezTo>
                    <a:pt x="138806" y="206050"/>
                    <a:pt x="148314" y="232114"/>
                    <a:pt x="137440" y="210368"/>
                  </a:cubicBezTo>
                  <a:cubicBezTo>
                    <a:pt x="134234" y="203955"/>
                    <a:pt x="133431" y="194332"/>
                    <a:pt x="131830" y="187929"/>
                  </a:cubicBezTo>
                  <a:cubicBezTo>
                    <a:pt x="131113" y="185061"/>
                    <a:pt x="129960" y="182319"/>
                    <a:pt x="129025" y="179514"/>
                  </a:cubicBezTo>
                  <a:cubicBezTo>
                    <a:pt x="128090" y="172034"/>
                    <a:pt x="126220" y="164613"/>
                    <a:pt x="126220" y="157075"/>
                  </a:cubicBezTo>
                  <a:cubicBezTo>
                    <a:pt x="126220" y="138761"/>
                    <a:pt x="132217" y="135798"/>
                    <a:pt x="140245" y="159880"/>
                  </a:cubicBezTo>
                  <a:cubicBezTo>
                    <a:pt x="142115" y="165490"/>
                    <a:pt x="142575" y="171789"/>
                    <a:pt x="145855" y="176709"/>
                  </a:cubicBezTo>
                  <a:lnTo>
                    <a:pt x="151465" y="185124"/>
                  </a:lnTo>
                  <a:cubicBezTo>
                    <a:pt x="152400" y="187929"/>
                    <a:pt x="152833" y="190954"/>
                    <a:pt x="154269" y="193539"/>
                  </a:cubicBezTo>
                  <a:cubicBezTo>
                    <a:pt x="162655" y="208634"/>
                    <a:pt x="163684" y="208563"/>
                    <a:pt x="173904" y="218783"/>
                  </a:cubicBezTo>
                  <a:cubicBezTo>
                    <a:pt x="179365" y="235166"/>
                    <a:pt x="172436" y="220120"/>
                    <a:pt x="185123" y="232807"/>
                  </a:cubicBezTo>
                  <a:cubicBezTo>
                    <a:pt x="187507" y="235191"/>
                    <a:pt x="188349" y="238838"/>
                    <a:pt x="190733" y="241222"/>
                  </a:cubicBezTo>
                  <a:cubicBezTo>
                    <a:pt x="193117" y="243606"/>
                    <a:pt x="196764" y="244448"/>
                    <a:pt x="199148" y="246832"/>
                  </a:cubicBezTo>
                  <a:cubicBezTo>
                    <a:pt x="202454" y="250138"/>
                    <a:pt x="204846" y="254248"/>
                    <a:pt x="207563" y="258052"/>
                  </a:cubicBezTo>
                  <a:cubicBezTo>
                    <a:pt x="209522" y="260795"/>
                    <a:pt x="210789" y="264082"/>
                    <a:pt x="213173" y="266466"/>
                  </a:cubicBezTo>
                  <a:cubicBezTo>
                    <a:pt x="215557" y="268850"/>
                    <a:pt x="218782" y="270206"/>
                    <a:pt x="221587" y="272076"/>
                  </a:cubicBezTo>
                  <a:cubicBezTo>
                    <a:pt x="228263" y="292104"/>
                    <a:pt x="223917" y="283986"/>
                    <a:pt x="232807" y="297320"/>
                  </a:cubicBezTo>
                  <a:cubicBezTo>
                    <a:pt x="233706" y="300914"/>
                    <a:pt x="236405" y="312931"/>
                    <a:pt x="238417" y="316955"/>
                  </a:cubicBezTo>
                  <a:cubicBezTo>
                    <a:pt x="239925" y="319970"/>
                    <a:pt x="242355" y="322442"/>
                    <a:pt x="244027" y="325369"/>
                  </a:cubicBezTo>
                  <a:cubicBezTo>
                    <a:pt x="246101" y="328999"/>
                    <a:pt x="247562" y="332959"/>
                    <a:pt x="249636" y="336589"/>
                  </a:cubicBezTo>
                  <a:cubicBezTo>
                    <a:pt x="251308" y="339516"/>
                    <a:pt x="253877" y="341923"/>
                    <a:pt x="255246" y="345004"/>
                  </a:cubicBezTo>
                  <a:cubicBezTo>
                    <a:pt x="257648" y="350407"/>
                    <a:pt x="258986" y="356223"/>
                    <a:pt x="260856" y="361833"/>
                  </a:cubicBezTo>
                  <a:cubicBezTo>
                    <a:pt x="261791" y="364638"/>
                    <a:pt x="262021" y="367788"/>
                    <a:pt x="263661" y="370248"/>
                  </a:cubicBezTo>
                  <a:cubicBezTo>
                    <a:pt x="265531" y="373053"/>
                    <a:pt x="267113" y="376073"/>
                    <a:pt x="269271" y="378663"/>
                  </a:cubicBezTo>
                  <a:cubicBezTo>
                    <a:pt x="271810" y="381710"/>
                    <a:pt x="274880" y="384272"/>
                    <a:pt x="277685" y="387077"/>
                  </a:cubicBezTo>
                  <a:cubicBezTo>
                    <a:pt x="279555" y="392687"/>
                    <a:pt x="280015" y="398987"/>
                    <a:pt x="283295" y="403907"/>
                  </a:cubicBezTo>
                  <a:lnTo>
                    <a:pt x="294515" y="420736"/>
                  </a:lnTo>
                  <a:cubicBezTo>
                    <a:pt x="294515" y="420736"/>
                    <a:pt x="290519" y="415281"/>
                    <a:pt x="288905" y="412322"/>
                  </a:cubicBezTo>
                  <a:cubicBezTo>
                    <a:pt x="284900" y="404980"/>
                    <a:pt x="281425" y="397362"/>
                    <a:pt x="277685" y="389882"/>
                  </a:cubicBezTo>
                  <a:cubicBezTo>
                    <a:pt x="275815" y="386142"/>
                    <a:pt x="276042" y="379985"/>
                    <a:pt x="272076" y="378663"/>
                  </a:cubicBezTo>
                  <a:lnTo>
                    <a:pt x="263661" y="375858"/>
                  </a:lnTo>
                  <a:cubicBezTo>
                    <a:pt x="241643" y="353839"/>
                    <a:pt x="251729" y="361357"/>
                    <a:pt x="235612" y="350614"/>
                  </a:cubicBezTo>
                  <a:cubicBezTo>
                    <a:pt x="234677" y="347809"/>
                    <a:pt x="234447" y="344659"/>
                    <a:pt x="232807" y="342199"/>
                  </a:cubicBezTo>
                  <a:cubicBezTo>
                    <a:pt x="228487" y="335720"/>
                    <a:pt x="222186" y="332314"/>
                    <a:pt x="215977" y="328174"/>
                  </a:cubicBezTo>
                  <a:cubicBezTo>
                    <a:pt x="215042" y="325369"/>
                    <a:pt x="213659" y="322676"/>
                    <a:pt x="213173" y="319760"/>
                  </a:cubicBezTo>
                  <a:cubicBezTo>
                    <a:pt x="211781" y="311408"/>
                    <a:pt x="213045" y="302547"/>
                    <a:pt x="210368" y="294515"/>
                  </a:cubicBezTo>
                  <a:cubicBezTo>
                    <a:pt x="208236" y="288119"/>
                    <a:pt x="202888" y="283296"/>
                    <a:pt x="199148" y="277686"/>
                  </a:cubicBezTo>
                  <a:cubicBezTo>
                    <a:pt x="193515" y="269237"/>
                    <a:pt x="192197" y="268013"/>
                    <a:pt x="187928" y="258052"/>
                  </a:cubicBezTo>
                  <a:cubicBezTo>
                    <a:pt x="186763" y="255334"/>
                    <a:pt x="186058" y="252442"/>
                    <a:pt x="185123" y="249637"/>
                  </a:cubicBezTo>
                  <a:cubicBezTo>
                    <a:pt x="179460" y="192992"/>
                    <a:pt x="186719" y="244795"/>
                    <a:pt x="176709" y="204758"/>
                  </a:cubicBezTo>
                  <a:cubicBezTo>
                    <a:pt x="172470" y="187804"/>
                    <a:pt x="175122" y="197193"/>
                    <a:pt x="168294" y="176709"/>
                  </a:cubicBezTo>
                  <a:cubicBezTo>
                    <a:pt x="167359" y="173904"/>
                    <a:pt x="167579" y="170385"/>
                    <a:pt x="165489" y="168295"/>
                  </a:cubicBezTo>
                  <a:lnTo>
                    <a:pt x="157074" y="159880"/>
                  </a:lnTo>
                  <a:cubicBezTo>
                    <a:pt x="153005" y="143603"/>
                    <a:pt x="149666" y="135372"/>
                    <a:pt x="157074" y="115001"/>
                  </a:cubicBezTo>
                  <a:cubicBezTo>
                    <a:pt x="158084" y="112222"/>
                    <a:pt x="162684" y="116871"/>
                    <a:pt x="165489" y="117806"/>
                  </a:cubicBezTo>
                  <a:cubicBezTo>
                    <a:pt x="174001" y="143343"/>
                    <a:pt x="160943" y="103007"/>
                    <a:pt x="171099" y="140246"/>
                  </a:cubicBezTo>
                  <a:cubicBezTo>
                    <a:pt x="172655" y="145951"/>
                    <a:pt x="174839" y="151465"/>
                    <a:pt x="176709" y="157075"/>
                  </a:cubicBezTo>
                  <a:cubicBezTo>
                    <a:pt x="177644" y="159880"/>
                    <a:pt x="177054" y="163850"/>
                    <a:pt x="179514" y="165490"/>
                  </a:cubicBezTo>
                  <a:lnTo>
                    <a:pt x="187928" y="171100"/>
                  </a:lnTo>
                  <a:lnTo>
                    <a:pt x="204758" y="196344"/>
                  </a:lnTo>
                  <a:lnTo>
                    <a:pt x="215977" y="213173"/>
                  </a:lnTo>
                  <a:cubicBezTo>
                    <a:pt x="219408" y="220034"/>
                    <a:pt x="222240" y="226859"/>
                    <a:pt x="227197" y="232807"/>
                  </a:cubicBezTo>
                  <a:cubicBezTo>
                    <a:pt x="235265" y="242489"/>
                    <a:pt x="242104" y="243871"/>
                    <a:pt x="246831" y="258052"/>
                  </a:cubicBezTo>
                  <a:cubicBezTo>
                    <a:pt x="250702" y="269664"/>
                    <a:pt x="247996" y="264006"/>
                    <a:pt x="255246" y="274881"/>
                  </a:cubicBezTo>
                  <a:cubicBezTo>
                    <a:pt x="256181" y="278621"/>
                    <a:pt x="256992" y="282394"/>
                    <a:pt x="258051" y="286101"/>
                  </a:cubicBezTo>
                  <a:cubicBezTo>
                    <a:pt x="258863" y="288944"/>
                    <a:pt x="260139" y="291647"/>
                    <a:pt x="260856" y="294515"/>
                  </a:cubicBezTo>
                  <a:cubicBezTo>
                    <a:pt x="268787" y="326236"/>
                    <a:pt x="257234" y="289261"/>
                    <a:pt x="269271" y="325369"/>
                  </a:cubicBezTo>
                  <a:lnTo>
                    <a:pt x="272076" y="333784"/>
                  </a:lnTo>
                  <a:cubicBezTo>
                    <a:pt x="273011" y="336589"/>
                    <a:pt x="273241" y="339739"/>
                    <a:pt x="274881" y="342199"/>
                  </a:cubicBezTo>
                  <a:lnTo>
                    <a:pt x="280490" y="350614"/>
                  </a:lnTo>
                  <a:cubicBezTo>
                    <a:pt x="280673" y="351347"/>
                    <a:pt x="284637" y="368419"/>
                    <a:pt x="286100" y="370248"/>
                  </a:cubicBezTo>
                  <a:cubicBezTo>
                    <a:pt x="288206" y="372880"/>
                    <a:pt x="291710" y="373988"/>
                    <a:pt x="294515" y="375858"/>
                  </a:cubicBezTo>
                  <a:cubicBezTo>
                    <a:pt x="294702" y="376139"/>
                    <a:pt x="305252" y="390365"/>
                    <a:pt x="302930" y="392687"/>
                  </a:cubicBezTo>
                  <a:cubicBezTo>
                    <a:pt x="300839" y="394778"/>
                    <a:pt x="297320" y="390817"/>
                    <a:pt x="294515" y="389882"/>
                  </a:cubicBezTo>
                  <a:lnTo>
                    <a:pt x="288905" y="373053"/>
                  </a:lnTo>
                  <a:lnTo>
                    <a:pt x="286100" y="364638"/>
                  </a:lnTo>
                  <a:cubicBezTo>
                    <a:pt x="285165" y="357158"/>
                    <a:pt x="285278" y="349471"/>
                    <a:pt x="283295" y="342199"/>
                  </a:cubicBezTo>
                  <a:cubicBezTo>
                    <a:pt x="282408" y="338947"/>
                    <a:pt x="279192" y="336799"/>
                    <a:pt x="277685" y="333784"/>
                  </a:cubicBezTo>
                  <a:cubicBezTo>
                    <a:pt x="276363" y="331139"/>
                    <a:pt x="276317" y="327954"/>
                    <a:pt x="274881" y="325369"/>
                  </a:cubicBezTo>
                  <a:cubicBezTo>
                    <a:pt x="271607" y="319475"/>
                    <a:pt x="265793" y="314936"/>
                    <a:pt x="263661" y="308540"/>
                  </a:cubicBezTo>
                  <a:cubicBezTo>
                    <a:pt x="256632" y="287453"/>
                    <a:pt x="258963" y="291802"/>
                    <a:pt x="246831" y="269271"/>
                  </a:cubicBezTo>
                  <a:cubicBezTo>
                    <a:pt x="245997" y="267722"/>
                    <a:pt x="235681" y="250281"/>
                    <a:pt x="232807" y="246832"/>
                  </a:cubicBezTo>
                  <a:cubicBezTo>
                    <a:pt x="230267" y="243785"/>
                    <a:pt x="227197" y="241222"/>
                    <a:pt x="224392" y="238417"/>
                  </a:cubicBezTo>
                  <a:cubicBezTo>
                    <a:pt x="221245" y="228976"/>
                    <a:pt x="221523" y="228489"/>
                    <a:pt x="215977" y="218783"/>
                  </a:cubicBezTo>
                  <a:cubicBezTo>
                    <a:pt x="214305" y="215856"/>
                    <a:pt x="211875" y="213383"/>
                    <a:pt x="210368" y="210368"/>
                  </a:cubicBezTo>
                  <a:cubicBezTo>
                    <a:pt x="208355" y="206342"/>
                    <a:pt x="205657" y="194332"/>
                    <a:pt x="204758" y="190734"/>
                  </a:cubicBezTo>
                  <a:cubicBezTo>
                    <a:pt x="202888" y="172970"/>
                    <a:pt x="202209" y="155039"/>
                    <a:pt x="199148" y="137441"/>
                  </a:cubicBezTo>
                  <a:cubicBezTo>
                    <a:pt x="198432" y="133321"/>
                    <a:pt x="195091" y="130103"/>
                    <a:pt x="193538" y="126221"/>
                  </a:cubicBezTo>
                  <a:cubicBezTo>
                    <a:pt x="191342" y="120731"/>
                    <a:pt x="189798" y="115002"/>
                    <a:pt x="187928" y="109392"/>
                  </a:cubicBezTo>
                  <a:cubicBezTo>
                    <a:pt x="183904" y="97322"/>
                    <a:pt x="185839" y="103843"/>
                    <a:pt x="182319" y="89757"/>
                  </a:cubicBezTo>
                  <a:cubicBezTo>
                    <a:pt x="183254" y="81342"/>
                    <a:pt x="181337" y="72086"/>
                    <a:pt x="185123" y="64513"/>
                  </a:cubicBezTo>
                  <a:cubicBezTo>
                    <a:pt x="186631" y="61498"/>
                    <a:pt x="189549" y="69771"/>
                    <a:pt x="190733" y="72928"/>
                  </a:cubicBezTo>
                  <a:cubicBezTo>
                    <a:pt x="192407" y="77392"/>
                    <a:pt x="191565" y="82612"/>
                    <a:pt x="193538" y="86952"/>
                  </a:cubicBezTo>
                  <a:cubicBezTo>
                    <a:pt x="196328" y="93090"/>
                    <a:pt x="201018" y="98172"/>
                    <a:pt x="204758" y="103782"/>
                  </a:cubicBezTo>
                  <a:lnTo>
                    <a:pt x="210368" y="112196"/>
                  </a:lnTo>
                  <a:lnTo>
                    <a:pt x="215977" y="129026"/>
                  </a:lnTo>
                  <a:cubicBezTo>
                    <a:pt x="216912" y="131831"/>
                    <a:pt x="217142" y="134981"/>
                    <a:pt x="218782" y="137441"/>
                  </a:cubicBezTo>
                  <a:cubicBezTo>
                    <a:pt x="227713" y="150836"/>
                    <a:pt x="222286" y="143223"/>
                    <a:pt x="235612" y="159880"/>
                  </a:cubicBezTo>
                  <a:cubicBezTo>
                    <a:pt x="245030" y="188133"/>
                    <a:pt x="230668" y="144331"/>
                    <a:pt x="241222" y="179514"/>
                  </a:cubicBezTo>
                  <a:cubicBezTo>
                    <a:pt x="242921" y="185178"/>
                    <a:pt x="244961" y="190734"/>
                    <a:pt x="246831" y="196344"/>
                  </a:cubicBezTo>
                  <a:lnTo>
                    <a:pt x="249636" y="204758"/>
                  </a:lnTo>
                  <a:cubicBezTo>
                    <a:pt x="250571" y="207563"/>
                    <a:pt x="251343" y="210428"/>
                    <a:pt x="252441" y="213173"/>
                  </a:cubicBezTo>
                  <a:cubicBezTo>
                    <a:pt x="254311" y="217848"/>
                    <a:pt x="256459" y="222421"/>
                    <a:pt x="258051" y="227198"/>
                  </a:cubicBezTo>
                  <a:cubicBezTo>
                    <a:pt x="259270" y="230855"/>
                    <a:pt x="259373" y="234859"/>
                    <a:pt x="260856" y="238417"/>
                  </a:cubicBezTo>
                  <a:cubicBezTo>
                    <a:pt x="264073" y="246137"/>
                    <a:pt x="269431" y="252923"/>
                    <a:pt x="272076" y="260857"/>
                  </a:cubicBezTo>
                  <a:cubicBezTo>
                    <a:pt x="275947" y="272469"/>
                    <a:pt x="273241" y="266811"/>
                    <a:pt x="280490" y="277686"/>
                  </a:cubicBezTo>
                  <a:cubicBezTo>
                    <a:pt x="281425" y="281426"/>
                    <a:pt x="281776" y="285363"/>
                    <a:pt x="283295" y="288906"/>
                  </a:cubicBezTo>
                  <a:cubicBezTo>
                    <a:pt x="284623" y="292004"/>
                    <a:pt x="288087" y="294050"/>
                    <a:pt x="288905" y="297320"/>
                  </a:cubicBezTo>
                  <a:cubicBezTo>
                    <a:pt x="290959" y="305534"/>
                    <a:pt x="290513" y="314183"/>
                    <a:pt x="291710" y="322565"/>
                  </a:cubicBezTo>
                  <a:cubicBezTo>
                    <a:pt x="292384" y="327284"/>
                    <a:pt x="293580" y="331914"/>
                    <a:pt x="294515" y="336589"/>
                  </a:cubicBezTo>
                  <a:cubicBezTo>
                    <a:pt x="293580" y="322564"/>
                    <a:pt x="293902" y="308399"/>
                    <a:pt x="291710" y="294515"/>
                  </a:cubicBezTo>
                  <a:cubicBezTo>
                    <a:pt x="291058" y="290385"/>
                    <a:pt x="287422" y="287263"/>
                    <a:pt x="286100" y="283296"/>
                  </a:cubicBezTo>
                  <a:cubicBezTo>
                    <a:pt x="283730" y="276187"/>
                    <a:pt x="283488" y="265248"/>
                    <a:pt x="280490" y="258052"/>
                  </a:cubicBezTo>
                  <a:cubicBezTo>
                    <a:pt x="271208" y="235775"/>
                    <a:pt x="273425" y="239765"/>
                    <a:pt x="260856" y="227198"/>
                  </a:cubicBezTo>
                  <a:cubicBezTo>
                    <a:pt x="253806" y="206047"/>
                    <a:pt x="264136" y="231298"/>
                    <a:pt x="249636" y="213173"/>
                  </a:cubicBezTo>
                  <a:cubicBezTo>
                    <a:pt x="247789" y="210864"/>
                    <a:pt x="248153" y="207403"/>
                    <a:pt x="246831" y="204758"/>
                  </a:cubicBezTo>
                  <a:cubicBezTo>
                    <a:pt x="245324" y="201743"/>
                    <a:pt x="242894" y="199271"/>
                    <a:pt x="241222" y="196344"/>
                  </a:cubicBezTo>
                  <a:cubicBezTo>
                    <a:pt x="239147" y="192713"/>
                    <a:pt x="237828" y="188670"/>
                    <a:pt x="235612" y="185124"/>
                  </a:cubicBezTo>
                  <a:cubicBezTo>
                    <a:pt x="233134" y="181160"/>
                    <a:pt x="229914" y="177708"/>
                    <a:pt x="227197" y="173904"/>
                  </a:cubicBezTo>
                  <a:cubicBezTo>
                    <a:pt x="225238" y="171161"/>
                    <a:pt x="223457" y="168295"/>
                    <a:pt x="221587" y="165490"/>
                  </a:cubicBezTo>
                  <a:lnTo>
                    <a:pt x="215977" y="148660"/>
                  </a:lnTo>
                  <a:cubicBezTo>
                    <a:pt x="215042" y="145855"/>
                    <a:pt x="213890" y="143114"/>
                    <a:pt x="213173" y="140246"/>
                  </a:cubicBezTo>
                  <a:cubicBezTo>
                    <a:pt x="212274" y="136651"/>
                    <a:pt x="209575" y="124635"/>
                    <a:pt x="207563" y="120611"/>
                  </a:cubicBezTo>
                  <a:cubicBezTo>
                    <a:pt x="206055" y="117596"/>
                    <a:pt x="203823" y="115001"/>
                    <a:pt x="201953" y="112196"/>
                  </a:cubicBezTo>
                  <a:cubicBezTo>
                    <a:pt x="199049" y="91869"/>
                    <a:pt x="195644" y="78178"/>
                    <a:pt x="201953" y="56098"/>
                  </a:cubicBezTo>
                  <a:cubicBezTo>
                    <a:pt x="202765" y="53255"/>
                    <a:pt x="207723" y="54615"/>
                    <a:pt x="210368" y="53293"/>
                  </a:cubicBezTo>
                  <a:cubicBezTo>
                    <a:pt x="213383" y="51786"/>
                    <a:pt x="215977" y="49554"/>
                    <a:pt x="218782" y="47684"/>
                  </a:cubicBezTo>
                  <a:cubicBezTo>
                    <a:pt x="229254" y="51174"/>
                    <a:pt x="227010" y="47932"/>
                    <a:pt x="230002" y="58903"/>
                  </a:cubicBezTo>
                  <a:cubicBezTo>
                    <a:pt x="232031" y="66341"/>
                    <a:pt x="235612" y="81342"/>
                    <a:pt x="235612" y="81342"/>
                  </a:cubicBezTo>
                  <a:cubicBezTo>
                    <a:pt x="236547" y="89757"/>
                    <a:pt x="236363" y="98373"/>
                    <a:pt x="238417" y="106587"/>
                  </a:cubicBezTo>
                  <a:cubicBezTo>
                    <a:pt x="239235" y="109857"/>
                    <a:pt x="242520" y="111986"/>
                    <a:pt x="244027" y="115001"/>
                  </a:cubicBezTo>
                  <a:cubicBezTo>
                    <a:pt x="246724" y="120396"/>
                    <a:pt x="247842" y="129254"/>
                    <a:pt x="249636" y="134636"/>
                  </a:cubicBezTo>
                  <a:cubicBezTo>
                    <a:pt x="251228" y="139412"/>
                    <a:pt x="253478" y="143946"/>
                    <a:pt x="255246" y="148660"/>
                  </a:cubicBezTo>
                  <a:cubicBezTo>
                    <a:pt x="256284" y="151428"/>
                    <a:pt x="256827" y="154383"/>
                    <a:pt x="258051" y="157075"/>
                  </a:cubicBezTo>
                  <a:cubicBezTo>
                    <a:pt x="261512" y="164688"/>
                    <a:pt x="265531" y="172034"/>
                    <a:pt x="269271" y="179514"/>
                  </a:cubicBezTo>
                  <a:lnTo>
                    <a:pt x="274881" y="190734"/>
                  </a:lnTo>
                  <a:cubicBezTo>
                    <a:pt x="275816" y="194474"/>
                    <a:pt x="276167" y="198411"/>
                    <a:pt x="277685" y="201954"/>
                  </a:cubicBezTo>
                  <a:cubicBezTo>
                    <a:pt x="279013" y="205052"/>
                    <a:pt x="282111" y="207212"/>
                    <a:pt x="283295" y="210368"/>
                  </a:cubicBezTo>
                  <a:cubicBezTo>
                    <a:pt x="284969" y="214832"/>
                    <a:pt x="284846" y="219793"/>
                    <a:pt x="286100" y="224393"/>
                  </a:cubicBezTo>
                  <a:cubicBezTo>
                    <a:pt x="287656" y="230098"/>
                    <a:pt x="290276" y="235485"/>
                    <a:pt x="291710" y="241222"/>
                  </a:cubicBezTo>
                  <a:cubicBezTo>
                    <a:pt x="292609" y="244816"/>
                    <a:pt x="295308" y="256833"/>
                    <a:pt x="297320" y="260857"/>
                  </a:cubicBezTo>
                  <a:cubicBezTo>
                    <a:pt x="298828" y="263872"/>
                    <a:pt x="301060" y="266466"/>
                    <a:pt x="302930" y="269271"/>
                  </a:cubicBezTo>
                  <a:cubicBezTo>
                    <a:pt x="301995" y="264596"/>
                    <a:pt x="300850" y="259959"/>
                    <a:pt x="300125" y="255247"/>
                  </a:cubicBezTo>
                  <a:cubicBezTo>
                    <a:pt x="298979" y="247796"/>
                    <a:pt x="298900" y="240178"/>
                    <a:pt x="297320" y="232807"/>
                  </a:cubicBezTo>
                  <a:cubicBezTo>
                    <a:pt x="291894" y="207484"/>
                    <a:pt x="294278" y="223917"/>
                    <a:pt x="286100" y="207563"/>
                  </a:cubicBezTo>
                  <a:cubicBezTo>
                    <a:pt x="284778" y="204919"/>
                    <a:pt x="284460" y="201866"/>
                    <a:pt x="283295" y="199149"/>
                  </a:cubicBezTo>
                  <a:cubicBezTo>
                    <a:pt x="281648" y="195306"/>
                    <a:pt x="279332" y="191772"/>
                    <a:pt x="277685" y="187929"/>
                  </a:cubicBezTo>
                  <a:cubicBezTo>
                    <a:pt x="276520" y="185211"/>
                    <a:pt x="275919" y="182282"/>
                    <a:pt x="274881" y="179514"/>
                  </a:cubicBezTo>
                  <a:cubicBezTo>
                    <a:pt x="269512" y="165196"/>
                    <a:pt x="270032" y="167013"/>
                    <a:pt x="263661" y="154270"/>
                  </a:cubicBezTo>
                  <a:cubicBezTo>
                    <a:pt x="259344" y="132688"/>
                    <a:pt x="262011" y="144867"/>
                    <a:pt x="255246" y="117806"/>
                  </a:cubicBezTo>
                  <a:cubicBezTo>
                    <a:pt x="254311" y="114066"/>
                    <a:pt x="253660" y="110244"/>
                    <a:pt x="252441" y="106587"/>
                  </a:cubicBezTo>
                  <a:cubicBezTo>
                    <a:pt x="251506" y="103782"/>
                    <a:pt x="250353" y="101040"/>
                    <a:pt x="249636" y="98172"/>
                  </a:cubicBezTo>
                  <a:cubicBezTo>
                    <a:pt x="248480" y="93547"/>
                    <a:pt x="248085" y="88747"/>
                    <a:pt x="246831" y="84147"/>
                  </a:cubicBezTo>
                  <a:cubicBezTo>
                    <a:pt x="245275" y="78442"/>
                    <a:pt x="243092" y="72928"/>
                    <a:pt x="241222" y="67318"/>
                  </a:cubicBezTo>
                  <a:lnTo>
                    <a:pt x="238417" y="58903"/>
                  </a:lnTo>
                  <a:cubicBezTo>
                    <a:pt x="239352" y="46748"/>
                    <a:pt x="237367" y="34004"/>
                    <a:pt x="241222" y="22439"/>
                  </a:cubicBezTo>
                  <a:cubicBezTo>
                    <a:pt x="242157" y="19634"/>
                    <a:pt x="247918" y="22838"/>
                    <a:pt x="249636" y="25244"/>
                  </a:cubicBezTo>
                  <a:cubicBezTo>
                    <a:pt x="253073" y="30056"/>
                    <a:pt x="253812" y="36337"/>
                    <a:pt x="255246" y="42074"/>
                  </a:cubicBezTo>
                  <a:cubicBezTo>
                    <a:pt x="256181" y="45814"/>
                    <a:pt x="257295" y="49513"/>
                    <a:pt x="258051" y="53293"/>
                  </a:cubicBezTo>
                  <a:cubicBezTo>
                    <a:pt x="259166" y="58870"/>
                    <a:pt x="259577" y="64581"/>
                    <a:pt x="260856" y="70123"/>
                  </a:cubicBezTo>
                  <a:cubicBezTo>
                    <a:pt x="262387" y="76755"/>
                    <a:pt x="264675" y="83190"/>
                    <a:pt x="266466" y="89757"/>
                  </a:cubicBezTo>
                  <a:cubicBezTo>
                    <a:pt x="267480" y="93476"/>
                    <a:pt x="268212" y="97270"/>
                    <a:pt x="269271" y="100977"/>
                  </a:cubicBezTo>
                  <a:cubicBezTo>
                    <a:pt x="270083" y="103820"/>
                    <a:pt x="271264" y="106549"/>
                    <a:pt x="272076" y="109392"/>
                  </a:cubicBezTo>
                  <a:cubicBezTo>
                    <a:pt x="273135" y="113098"/>
                    <a:pt x="273773" y="116919"/>
                    <a:pt x="274881" y="120611"/>
                  </a:cubicBezTo>
                  <a:cubicBezTo>
                    <a:pt x="276580" y="126275"/>
                    <a:pt x="279056" y="131704"/>
                    <a:pt x="280490" y="137441"/>
                  </a:cubicBezTo>
                  <a:cubicBezTo>
                    <a:pt x="281425" y="141181"/>
                    <a:pt x="282187" y="144968"/>
                    <a:pt x="283295" y="148660"/>
                  </a:cubicBezTo>
                  <a:cubicBezTo>
                    <a:pt x="284994" y="154324"/>
                    <a:pt x="287471" y="159753"/>
                    <a:pt x="288905" y="165490"/>
                  </a:cubicBezTo>
                  <a:cubicBezTo>
                    <a:pt x="295744" y="192842"/>
                    <a:pt x="287396" y="158697"/>
                    <a:pt x="294515" y="190734"/>
                  </a:cubicBezTo>
                  <a:cubicBezTo>
                    <a:pt x="295351" y="194497"/>
                    <a:pt x="300528" y="204092"/>
                    <a:pt x="297320" y="201954"/>
                  </a:cubicBezTo>
                  <a:cubicBezTo>
                    <a:pt x="291710" y="198214"/>
                    <a:pt x="286100" y="185124"/>
                    <a:pt x="286100" y="185124"/>
                  </a:cubicBezTo>
                  <a:cubicBezTo>
                    <a:pt x="283350" y="152130"/>
                    <a:pt x="282941" y="141628"/>
                    <a:pt x="277685" y="106587"/>
                  </a:cubicBezTo>
                  <a:cubicBezTo>
                    <a:pt x="277113" y="102775"/>
                    <a:pt x="275717" y="99130"/>
                    <a:pt x="274881" y="95367"/>
                  </a:cubicBezTo>
                  <a:cubicBezTo>
                    <a:pt x="273847" y="90713"/>
                    <a:pt x="273011" y="86017"/>
                    <a:pt x="272076" y="81342"/>
                  </a:cubicBezTo>
                  <a:cubicBezTo>
                    <a:pt x="271599" y="72764"/>
                    <a:pt x="266004" y="22309"/>
                    <a:pt x="272076" y="5610"/>
                  </a:cubicBezTo>
                  <a:cubicBezTo>
                    <a:pt x="273228" y="2442"/>
                    <a:pt x="277685" y="1870"/>
                    <a:pt x="280490" y="0"/>
                  </a:cubicBezTo>
                  <a:cubicBezTo>
                    <a:pt x="286244" y="17262"/>
                    <a:pt x="284133" y="8789"/>
                    <a:pt x="286100" y="39269"/>
                  </a:cubicBezTo>
                  <a:cubicBezTo>
                    <a:pt x="287305" y="57953"/>
                    <a:pt x="287283" y="76715"/>
                    <a:pt x="288905" y="95367"/>
                  </a:cubicBezTo>
                  <a:cubicBezTo>
                    <a:pt x="289161" y="98313"/>
                    <a:pt x="290898" y="100939"/>
                    <a:pt x="291710" y="103782"/>
                  </a:cubicBezTo>
                  <a:cubicBezTo>
                    <a:pt x="292769" y="107488"/>
                    <a:pt x="293580" y="111261"/>
                    <a:pt x="294515" y="115001"/>
                  </a:cubicBezTo>
                  <a:cubicBezTo>
                    <a:pt x="293556" y="152399"/>
                    <a:pt x="291710" y="189787"/>
                    <a:pt x="291710" y="227198"/>
                  </a:cubicBezTo>
                </a:path>
              </a:pathLst>
            </a:custGeom>
            <a:noFill/>
            <a:ln w="12700">
              <a:solidFill>
                <a:srgbClr val="00B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319" name="Straight Arrow Connector 318"/>
            <p:cNvCxnSpPr/>
            <p:nvPr/>
          </p:nvCxnSpPr>
          <p:spPr>
            <a:xfrm>
              <a:off x="8352463" y="4966681"/>
              <a:ext cx="175443" cy="10837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Arrow Connector 319"/>
            <p:cNvCxnSpPr/>
            <p:nvPr/>
          </p:nvCxnSpPr>
          <p:spPr>
            <a:xfrm>
              <a:off x="8064431" y="5795132"/>
              <a:ext cx="175443" cy="10837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Arc 320"/>
            <p:cNvSpPr/>
            <p:nvPr/>
          </p:nvSpPr>
          <p:spPr>
            <a:xfrm rot="16684384">
              <a:off x="7964368" y="5303763"/>
              <a:ext cx="902973" cy="538766"/>
            </a:xfrm>
            <a:prstGeom prst="arc">
              <a:avLst>
                <a:gd name="adj1" fmla="val 14867594"/>
                <a:gd name="adj2" fmla="val 20572464"/>
              </a:avLst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323" name="Straight Arrow Connector 322"/>
            <p:cNvCxnSpPr/>
            <p:nvPr/>
          </p:nvCxnSpPr>
          <p:spPr>
            <a:xfrm>
              <a:off x="8141057" y="5616808"/>
              <a:ext cx="0" cy="62173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4" name="Group 323"/>
            <p:cNvGrpSpPr/>
            <p:nvPr/>
          </p:nvGrpSpPr>
          <p:grpSpPr>
            <a:xfrm rot="16200000">
              <a:off x="9631393" y="4816229"/>
              <a:ext cx="242184" cy="1283573"/>
              <a:chOff x="7340911" y="1412776"/>
              <a:chExt cx="543457" cy="2880320"/>
            </a:xfrm>
          </p:grpSpPr>
          <p:grpSp>
            <p:nvGrpSpPr>
              <p:cNvPr id="325" name="Group 324"/>
              <p:cNvGrpSpPr/>
              <p:nvPr/>
            </p:nvGrpSpPr>
            <p:grpSpPr>
              <a:xfrm flipV="1">
                <a:off x="7340911" y="2633216"/>
                <a:ext cx="543457" cy="445092"/>
                <a:chOff x="3491345" y="2018805"/>
                <a:chExt cx="974312" cy="910687"/>
              </a:xfrm>
            </p:grpSpPr>
            <p:sp>
              <p:nvSpPr>
                <p:cNvPr id="330" name="Freeform 329"/>
                <p:cNvSpPr/>
                <p:nvPr/>
              </p:nvSpPr>
              <p:spPr>
                <a:xfrm>
                  <a:off x="3491345" y="2018805"/>
                  <a:ext cx="973777" cy="463138"/>
                </a:xfrm>
                <a:custGeom>
                  <a:avLst/>
                  <a:gdLst>
                    <a:gd name="connsiteX0" fmla="*/ 0 w 973777"/>
                    <a:gd name="connsiteY0" fmla="*/ 0 h 463138"/>
                    <a:gd name="connsiteX1" fmla="*/ 285008 w 973777"/>
                    <a:gd name="connsiteY1" fmla="*/ 71252 h 463138"/>
                    <a:gd name="connsiteX2" fmla="*/ 558141 w 973777"/>
                    <a:gd name="connsiteY2" fmla="*/ 178130 h 463138"/>
                    <a:gd name="connsiteX3" fmla="*/ 783772 w 973777"/>
                    <a:gd name="connsiteY3" fmla="*/ 308759 h 463138"/>
                    <a:gd name="connsiteX4" fmla="*/ 973777 w 973777"/>
                    <a:gd name="connsiteY4" fmla="*/ 463138 h 46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3777" h="463138">
                      <a:moveTo>
                        <a:pt x="0" y="0"/>
                      </a:moveTo>
                      <a:cubicBezTo>
                        <a:pt x="95992" y="20782"/>
                        <a:pt x="191985" y="41564"/>
                        <a:pt x="285008" y="71252"/>
                      </a:cubicBezTo>
                      <a:cubicBezTo>
                        <a:pt x="378031" y="100940"/>
                        <a:pt x="475014" y="138545"/>
                        <a:pt x="558141" y="178130"/>
                      </a:cubicBezTo>
                      <a:cubicBezTo>
                        <a:pt x="641268" y="217715"/>
                        <a:pt x="714500" y="261258"/>
                        <a:pt x="783772" y="308759"/>
                      </a:cubicBezTo>
                      <a:cubicBezTo>
                        <a:pt x="853044" y="356260"/>
                        <a:pt x="913410" y="409699"/>
                        <a:pt x="973777" y="463138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sp>
              <p:nvSpPr>
                <p:cNvPr id="331" name="Freeform 330"/>
                <p:cNvSpPr/>
                <p:nvPr/>
              </p:nvSpPr>
              <p:spPr>
                <a:xfrm flipV="1">
                  <a:off x="3491880" y="2492896"/>
                  <a:ext cx="973777" cy="436596"/>
                </a:xfrm>
                <a:custGeom>
                  <a:avLst/>
                  <a:gdLst>
                    <a:gd name="connsiteX0" fmla="*/ 0 w 973777"/>
                    <a:gd name="connsiteY0" fmla="*/ 0 h 463138"/>
                    <a:gd name="connsiteX1" fmla="*/ 285008 w 973777"/>
                    <a:gd name="connsiteY1" fmla="*/ 71252 h 463138"/>
                    <a:gd name="connsiteX2" fmla="*/ 558141 w 973777"/>
                    <a:gd name="connsiteY2" fmla="*/ 178130 h 463138"/>
                    <a:gd name="connsiteX3" fmla="*/ 783772 w 973777"/>
                    <a:gd name="connsiteY3" fmla="*/ 308759 h 463138"/>
                    <a:gd name="connsiteX4" fmla="*/ 973777 w 973777"/>
                    <a:gd name="connsiteY4" fmla="*/ 463138 h 46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3777" h="463138">
                      <a:moveTo>
                        <a:pt x="0" y="0"/>
                      </a:moveTo>
                      <a:cubicBezTo>
                        <a:pt x="95992" y="20782"/>
                        <a:pt x="191985" y="41564"/>
                        <a:pt x="285008" y="71252"/>
                      </a:cubicBezTo>
                      <a:cubicBezTo>
                        <a:pt x="378031" y="100940"/>
                        <a:pt x="475014" y="138545"/>
                        <a:pt x="558141" y="178130"/>
                      </a:cubicBezTo>
                      <a:cubicBezTo>
                        <a:pt x="641268" y="217715"/>
                        <a:pt x="714500" y="261258"/>
                        <a:pt x="783772" y="308759"/>
                      </a:cubicBezTo>
                      <a:cubicBezTo>
                        <a:pt x="853044" y="356260"/>
                        <a:pt x="913410" y="409699"/>
                        <a:pt x="973777" y="463138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cxnSp>
              <p:nvCxnSpPr>
                <p:cNvPr id="332" name="Straight Connector 331"/>
                <p:cNvCxnSpPr>
                  <a:stCxn id="330" idx="0"/>
                  <a:endCxn id="331" idx="0"/>
                </p:cNvCxnSpPr>
                <p:nvPr/>
              </p:nvCxnSpPr>
              <p:spPr>
                <a:xfrm>
                  <a:off x="3491345" y="2018805"/>
                  <a:ext cx="535" cy="91068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6" name="Straight Connector 325"/>
              <p:cNvCxnSpPr>
                <a:stCxn id="330" idx="1"/>
              </p:cNvCxnSpPr>
              <p:nvPr/>
            </p:nvCxnSpPr>
            <p:spPr>
              <a:xfrm flipH="1">
                <a:off x="7341210" y="3043484"/>
                <a:ext cx="158675" cy="12496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>
                <a:off x="7340911" y="1412776"/>
                <a:ext cx="0" cy="12147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>
                <a:endCxn id="331" idx="1"/>
              </p:cNvCxnSpPr>
              <p:nvPr/>
            </p:nvCxnSpPr>
            <p:spPr>
              <a:xfrm>
                <a:off x="7341210" y="1412776"/>
                <a:ext cx="158973" cy="12532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>
                <a:stCxn id="330" idx="0"/>
              </p:cNvCxnSpPr>
              <p:nvPr/>
            </p:nvCxnSpPr>
            <p:spPr>
              <a:xfrm>
                <a:off x="7340911" y="3078308"/>
                <a:ext cx="0" cy="12147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5" name="Down Arrow 334"/>
            <p:cNvSpPr/>
            <p:nvPr/>
          </p:nvSpPr>
          <p:spPr>
            <a:xfrm flipV="1">
              <a:off x="9982208" y="5316271"/>
              <a:ext cx="45719" cy="190829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9314151" y="5579687"/>
              <a:ext cx="13681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Thrust vector moves right</a:t>
              </a:r>
            </a:p>
          </p:txBody>
        </p:sp>
      </p:grpSp>
      <p:sp>
        <p:nvSpPr>
          <p:cNvPr id="181" name="TextBox 180">
            <a:extLst>
              <a:ext uri="{FF2B5EF4-FFF2-40B4-BE49-F238E27FC236}">
                <a16:creationId xmlns:a16="http://schemas.microsoft.com/office/drawing/2014/main" id="{A5CD5D61-ACB8-4149-BEB3-D476F7CDE825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SWING ON TAKEOFF</a:t>
            </a:r>
          </a:p>
        </p:txBody>
      </p:sp>
    </p:spTree>
    <p:extLst>
      <p:ext uri="{BB962C8B-B14F-4D97-AF65-F5344CB8AC3E}">
        <p14:creationId xmlns:p14="http://schemas.microsoft.com/office/powerpoint/2010/main" val="266675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E9F1C97-DFEC-4E90-9306-D135B9C1FE74}"/>
              </a:ext>
            </a:extLst>
          </p:cNvPr>
          <p:cNvGrpSpPr/>
          <p:nvPr/>
        </p:nvGrpSpPr>
        <p:grpSpPr>
          <a:xfrm>
            <a:off x="188708" y="778461"/>
            <a:ext cx="4305308" cy="2271162"/>
            <a:chOff x="1331708" y="1057141"/>
            <a:chExt cx="4305308" cy="2271162"/>
          </a:xfrm>
        </p:grpSpPr>
        <p:sp>
          <p:nvSpPr>
            <p:cNvPr id="76" name="TextBox 75"/>
            <p:cNvSpPr txBox="1"/>
            <p:nvPr/>
          </p:nvSpPr>
          <p:spPr>
            <a:xfrm rot="20230138">
              <a:off x="4916936" y="1285181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RAF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331708" y="1057141"/>
              <a:ext cx="1641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 </a:t>
              </a:r>
              <a:r>
                <a:rPr lang="en-NZ" sz="16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</a:t>
              </a:r>
              <a:r>
                <a:rPr lang="en-NZ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 D</a:t>
              </a:r>
            </a:p>
            <a:p>
              <a:r>
                <a:rPr lang="en-NZ" sz="16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T = </a:t>
              </a:r>
              <a:r>
                <a:rPr lang="en-NZ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D + </a:t>
              </a:r>
              <a:r>
                <a:rPr lang="en-NZ" sz="16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RCW</a:t>
              </a:r>
            </a:p>
            <a:p>
              <a:r>
                <a:rPr lang="en-NZ" sz="16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L  </a:t>
              </a:r>
              <a:r>
                <a:rPr lang="en-NZ" sz="16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W</a:t>
              </a:r>
              <a:endParaRPr lang="en-NZ" sz="16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78BA81B-2233-4709-91D2-38F97BC4CE34}"/>
                </a:ext>
              </a:extLst>
            </p:cNvPr>
            <p:cNvGrpSpPr/>
            <p:nvPr/>
          </p:nvGrpSpPr>
          <p:grpSpPr>
            <a:xfrm>
              <a:off x="2771868" y="1057141"/>
              <a:ext cx="2592288" cy="2271162"/>
              <a:chOff x="1835696" y="836712"/>
              <a:chExt cx="2592288" cy="227116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2051720" y="1412776"/>
                <a:ext cx="2160240" cy="93610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3119753" y="1884874"/>
                <a:ext cx="1" cy="674361"/>
              </a:xfrm>
              <a:prstGeom prst="straightConnector1">
                <a:avLst/>
              </a:prstGeom>
              <a:ln w="19050">
                <a:solidFill>
                  <a:srgbClr val="00BE2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267744" y="2924944"/>
                <a:ext cx="201622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2267744" y="1988840"/>
                <a:ext cx="2160240" cy="93610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835696" y="836712"/>
                <a:ext cx="2160240" cy="93610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 flipV="1">
                <a:off x="2849206" y="1326089"/>
                <a:ext cx="245207" cy="518734"/>
              </a:xfrm>
              <a:prstGeom prst="straightConnector1">
                <a:avLst/>
              </a:prstGeom>
              <a:ln w="1905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3134368" y="1669839"/>
                <a:ext cx="483415" cy="205953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>
                <a:off x="2863797" y="1899091"/>
                <a:ext cx="216024" cy="985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2627784" y="1997671"/>
                <a:ext cx="236013" cy="98580"/>
              </a:xfrm>
              <a:prstGeom prst="straightConnector1">
                <a:avLst/>
              </a:prstGeom>
              <a:ln w="19050">
                <a:solidFill>
                  <a:srgbClr val="00BE2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3086121" y="1857968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3149842" y="1938641"/>
                <a:ext cx="226233" cy="504056"/>
              </a:xfrm>
              <a:prstGeom prst="straightConnector1">
                <a:avLst/>
              </a:prstGeom>
              <a:ln w="19050">
                <a:solidFill>
                  <a:srgbClr val="00BE28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3131840" y="2455097"/>
                <a:ext cx="236013" cy="98580"/>
              </a:xfrm>
              <a:prstGeom prst="straightConnector1">
                <a:avLst/>
              </a:prstGeom>
              <a:ln w="19050">
                <a:solidFill>
                  <a:srgbClr val="00AA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627784" y="2096251"/>
                <a:ext cx="236013" cy="540661"/>
              </a:xfrm>
              <a:prstGeom prst="line">
                <a:avLst/>
              </a:prstGeom>
              <a:ln w="19050">
                <a:solidFill>
                  <a:srgbClr val="00BE28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2863797" y="2521117"/>
                <a:ext cx="262023" cy="115795"/>
              </a:xfrm>
              <a:prstGeom prst="line">
                <a:avLst/>
              </a:prstGeom>
              <a:ln w="19050">
                <a:solidFill>
                  <a:srgbClr val="00AA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2863510" y="1138938"/>
                <a:ext cx="484067" cy="198239"/>
              </a:xfrm>
              <a:prstGeom prst="line">
                <a:avLst/>
              </a:prstGeom>
              <a:ln w="19050">
                <a:solidFill>
                  <a:srgbClr val="1450E6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361300" y="1107462"/>
                <a:ext cx="249930" cy="562713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flipH="1">
                <a:off x="3919699" y="1321603"/>
                <a:ext cx="504055" cy="221982"/>
              </a:xfrm>
              <a:prstGeom prst="straightConnector1">
                <a:avLst/>
              </a:prstGeom>
              <a:ln w="1905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flipH="1">
                <a:off x="3984120" y="1407382"/>
                <a:ext cx="252026" cy="110529"/>
              </a:xfrm>
              <a:prstGeom prst="straightConnector1">
                <a:avLst/>
              </a:prstGeom>
              <a:ln w="1905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 flipH="1">
                <a:off x="4049945" y="1377329"/>
                <a:ext cx="252026" cy="110529"/>
              </a:xfrm>
              <a:prstGeom prst="straightConnector1">
                <a:avLst/>
              </a:prstGeom>
              <a:ln w="19050">
                <a:solidFill>
                  <a:srgbClr val="1450E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2627784" y="1099605"/>
                <a:ext cx="28803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100" dirty="0">
                    <a:solidFill>
                      <a:srgbClr val="1450E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L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950397" y="2521117"/>
                <a:ext cx="28803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100" dirty="0">
                    <a:solidFill>
                      <a:srgbClr val="00BE2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W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 rot="20252026">
                <a:off x="2801264" y="1689709"/>
                <a:ext cx="28803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D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 rot="20252026">
                <a:off x="2452767" y="1786635"/>
                <a:ext cx="50114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50" dirty="0">
                    <a:solidFill>
                      <a:srgbClr val="00BE2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RCW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 rot="20214599">
                <a:off x="3253847" y="2376434"/>
                <a:ext cx="513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50" dirty="0">
                    <a:solidFill>
                      <a:srgbClr val="00BE2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W1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3509644" y="1639833"/>
                <a:ext cx="28803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1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T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771800" y="2594163"/>
                <a:ext cx="43204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5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R1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3131840" y="908720"/>
                <a:ext cx="43204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5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R2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647034" y="2731756"/>
                <a:ext cx="15121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5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Climb angle</a:t>
                </a:r>
              </a:p>
            </p:txBody>
          </p:sp>
          <p:sp>
            <p:nvSpPr>
              <p:cNvPr id="86" name="Arc 85"/>
              <p:cNvSpPr/>
              <p:nvPr/>
            </p:nvSpPr>
            <p:spPr>
              <a:xfrm>
                <a:off x="2487317" y="2722131"/>
                <a:ext cx="216024" cy="385743"/>
              </a:xfrm>
              <a:prstGeom prst="arc">
                <a:avLst>
                  <a:gd name="adj1" fmla="val 17289493"/>
                  <a:gd name="adj2" fmla="val 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NZ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>
                <a:off x="2885602" y="1988840"/>
                <a:ext cx="0" cy="66569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2885602" y="1107126"/>
                <a:ext cx="468301" cy="154740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0EC4638-9F7E-4900-A443-8BEF8022AACC}"/>
              </a:ext>
            </a:extLst>
          </p:cNvPr>
          <p:cNvGrpSpPr/>
          <p:nvPr/>
        </p:nvGrpSpPr>
        <p:grpSpPr>
          <a:xfrm>
            <a:off x="5256814" y="700537"/>
            <a:ext cx="3887824" cy="3268035"/>
            <a:chOff x="6399814" y="979214"/>
            <a:chExt cx="3887824" cy="3268035"/>
          </a:xfrm>
        </p:grpSpPr>
        <p:grpSp>
          <p:nvGrpSpPr>
            <p:cNvPr id="156" name="Group 155"/>
            <p:cNvGrpSpPr/>
            <p:nvPr/>
          </p:nvGrpSpPr>
          <p:grpSpPr>
            <a:xfrm>
              <a:off x="9482654" y="2692887"/>
              <a:ext cx="804984" cy="461665"/>
              <a:chOff x="7923348" y="2294233"/>
              <a:chExt cx="804984" cy="461665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7923348" y="2366581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P =</a:t>
                </a: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8296284" y="2294233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w</a:t>
                </a:r>
              </a:p>
              <a:p>
                <a:r>
                  <a:rPr lang="en-NZ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t</a:t>
                </a:r>
              </a:p>
            </p:txBody>
          </p:sp>
          <p:cxnSp>
            <p:nvCxnSpPr>
              <p:cNvPr id="154" name="Straight Connector 153"/>
              <p:cNvCxnSpPr/>
              <p:nvPr/>
            </p:nvCxnSpPr>
            <p:spPr>
              <a:xfrm>
                <a:off x="8376525" y="2509547"/>
                <a:ext cx="14401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TextBox 92"/>
            <p:cNvSpPr txBox="1"/>
            <p:nvPr/>
          </p:nvSpPr>
          <p:spPr>
            <a:xfrm>
              <a:off x="6399814" y="1061549"/>
              <a:ext cx="1857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Rate of climb =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984293" y="979214"/>
              <a:ext cx="11420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Height</a:t>
              </a:r>
            </a:p>
            <a:p>
              <a:r>
                <a:rPr lang="en-NZ" sz="14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Time </a:t>
              </a:r>
            </a:p>
          </p:txBody>
        </p:sp>
        <p:cxnSp>
          <p:nvCxnSpPr>
            <p:cNvPr id="97" name="Straight Connector 96"/>
            <p:cNvCxnSpPr/>
            <p:nvPr/>
          </p:nvCxnSpPr>
          <p:spPr>
            <a:xfrm flipV="1">
              <a:off x="8051696" y="1233101"/>
              <a:ext cx="571045" cy="1"/>
            </a:xfrm>
            <a:prstGeom prst="line">
              <a:avLst/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6399814" y="1421589"/>
              <a:ext cx="3121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Depends on excess power</a:t>
              </a: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flipV="1">
              <a:off x="7017614" y="1853638"/>
              <a:ext cx="0" cy="20882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7017615" y="3941868"/>
              <a:ext cx="2088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6399814" y="2221539"/>
              <a:ext cx="99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Power</a:t>
              </a:r>
              <a:endParaRPr lang="en-N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7321604" y="2711946"/>
              <a:ext cx="0" cy="1233428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 rot="16200000">
              <a:off x="6943796" y="2934714"/>
              <a:ext cx="600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Stall</a:t>
              </a:r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 flipV="1">
              <a:off x="7825660" y="2474301"/>
              <a:ext cx="0" cy="108020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Freeform 138"/>
            <p:cNvSpPr/>
            <p:nvPr/>
          </p:nvSpPr>
          <p:spPr>
            <a:xfrm flipV="1">
              <a:off x="7282704" y="2203805"/>
              <a:ext cx="1911108" cy="531119"/>
            </a:xfrm>
            <a:custGeom>
              <a:avLst/>
              <a:gdLst>
                <a:gd name="connsiteX0" fmla="*/ 1767092 w 1767092"/>
                <a:gd name="connsiteY0" fmla="*/ 538542 h 538542"/>
                <a:gd name="connsiteX1" fmla="*/ 1284648 w 1767092"/>
                <a:gd name="connsiteY1" fmla="*/ 482444 h 538542"/>
                <a:gd name="connsiteX2" fmla="*/ 847082 w 1767092"/>
                <a:gd name="connsiteY2" fmla="*/ 387077 h 538542"/>
                <a:gd name="connsiteX3" fmla="*/ 415126 w 1767092"/>
                <a:gd name="connsiteY3" fmla="*/ 230002 h 538542"/>
                <a:gd name="connsiteX4" fmla="*/ 0 w 1767092"/>
                <a:gd name="connsiteY4" fmla="*/ 0 h 538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7092" h="538542">
                  <a:moveTo>
                    <a:pt x="1767092" y="538542"/>
                  </a:moveTo>
                  <a:cubicBezTo>
                    <a:pt x="1602537" y="523115"/>
                    <a:pt x="1437983" y="507688"/>
                    <a:pt x="1284648" y="482444"/>
                  </a:cubicBezTo>
                  <a:cubicBezTo>
                    <a:pt x="1131313" y="457200"/>
                    <a:pt x="992002" y="429151"/>
                    <a:pt x="847082" y="387077"/>
                  </a:cubicBezTo>
                  <a:cubicBezTo>
                    <a:pt x="702162" y="345003"/>
                    <a:pt x="556306" y="294515"/>
                    <a:pt x="415126" y="230002"/>
                  </a:cubicBezTo>
                  <a:cubicBezTo>
                    <a:pt x="273946" y="165489"/>
                    <a:pt x="136973" y="82744"/>
                    <a:pt x="0" y="0"/>
                  </a:cubicBezTo>
                </a:path>
              </a:pathLst>
            </a:custGeom>
            <a:noFill/>
            <a:ln w="28575">
              <a:solidFill>
                <a:srgbClr val="00B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8177482" y="2049917"/>
              <a:ext cx="512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P</a:t>
              </a:r>
              <a:r>
                <a:rPr lang="en-NZ" sz="10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563924" y="2933758"/>
              <a:ext cx="788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P</a:t>
              </a:r>
              <a:r>
                <a:rPr lang="en-NZ" sz="1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R </a:t>
              </a:r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(drag)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>
            <a:xfrm>
              <a:off x="7825660" y="3581829"/>
              <a:ext cx="0" cy="39332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7638485" y="3970250"/>
              <a:ext cx="20060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V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y</a:t>
              </a:r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(best rate)   </a:t>
              </a:r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TAS</a:t>
              </a:r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314989" y="2141670"/>
              <a:ext cx="1790857" cy="1429881"/>
            </a:xfrm>
            <a:custGeom>
              <a:avLst/>
              <a:gdLst>
                <a:gd name="connsiteX0" fmla="*/ 1738365 w 1738365"/>
                <a:gd name="connsiteY0" fmla="*/ 0 h 1352131"/>
                <a:gd name="connsiteX1" fmla="*/ 1487156 w 1738365"/>
                <a:gd name="connsiteY1" fmla="*/ 437104 h 1352131"/>
                <a:gd name="connsiteX2" fmla="*/ 1306286 w 1738365"/>
                <a:gd name="connsiteY2" fmla="*/ 733530 h 1352131"/>
                <a:gd name="connsiteX3" fmla="*/ 1130440 w 1738365"/>
                <a:gd name="connsiteY3" fmla="*/ 964642 h 1352131"/>
                <a:gd name="connsiteX4" fmla="*/ 949569 w 1738365"/>
                <a:gd name="connsiteY4" fmla="*/ 1130440 h 1352131"/>
                <a:gd name="connsiteX5" fmla="*/ 758651 w 1738365"/>
                <a:gd name="connsiteY5" fmla="*/ 1251020 h 1352131"/>
                <a:gd name="connsiteX6" fmla="*/ 512466 w 1738365"/>
                <a:gd name="connsiteY6" fmla="*/ 1341455 h 1352131"/>
                <a:gd name="connsiteX7" fmla="*/ 336620 w 1738365"/>
                <a:gd name="connsiteY7" fmla="*/ 1346479 h 1352131"/>
                <a:gd name="connsiteX8" fmla="*/ 190919 w 1738365"/>
                <a:gd name="connsiteY8" fmla="*/ 1306286 h 1352131"/>
                <a:gd name="connsiteX9" fmla="*/ 75363 w 1738365"/>
                <a:gd name="connsiteY9" fmla="*/ 1251020 h 1352131"/>
                <a:gd name="connsiteX10" fmla="*/ 0 w 1738365"/>
                <a:gd name="connsiteY10" fmla="*/ 1185706 h 135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38365" h="1352131">
                  <a:moveTo>
                    <a:pt x="1738365" y="0"/>
                  </a:moveTo>
                  <a:cubicBezTo>
                    <a:pt x="1648767" y="157424"/>
                    <a:pt x="1559169" y="314849"/>
                    <a:pt x="1487156" y="437104"/>
                  </a:cubicBezTo>
                  <a:cubicBezTo>
                    <a:pt x="1415143" y="559359"/>
                    <a:pt x="1365739" y="645607"/>
                    <a:pt x="1306286" y="733530"/>
                  </a:cubicBezTo>
                  <a:cubicBezTo>
                    <a:pt x="1246833" y="821453"/>
                    <a:pt x="1189893" y="898490"/>
                    <a:pt x="1130440" y="964642"/>
                  </a:cubicBezTo>
                  <a:cubicBezTo>
                    <a:pt x="1070987" y="1030794"/>
                    <a:pt x="1011534" y="1082710"/>
                    <a:pt x="949569" y="1130440"/>
                  </a:cubicBezTo>
                  <a:cubicBezTo>
                    <a:pt x="887604" y="1178170"/>
                    <a:pt x="831502" y="1215851"/>
                    <a:pt x="758651" y="1251020"/>
                  </a:cubicBezTo>
                  <a:cubicBezTo>
                    <a:pt x="685800" y="1286189"/>
                    <a:pt x="582804" y="1325545"/>
                    <a:pt x="512466" y="1341455"/>
                  </a:cubicBezTo>
                  <a:cubicBezTo>
                    <a:pt x="442128" y="1357365"/>
                    <a:pt x="390211" y="1352341"/>
                    <a:pt x="336620" y="1346479"/>
                  </a:cubicBezTo>
                  <a:cubicBezTo>
                    <a:pt x="283029" y="1340618"/>
                    <a:pt x="234462" y="1322196"/>
                    <a:pt x="190919" y="1306286"/>
                  </a:cubicBezTo>
                  <a:cubicBezTo>
                    <a:pt x="147376" y="1290376"/>
                    <a:pt x="107183" y="1271117"/>
                    <a:pt x="75363" y="1251020"/>
                  </a:cubicBezTo>
                  <a:cubicBezTo>
                    <a:pt x="43543" y="1230923"/>
                    <a:pt x="21771" y="1208314"/>
                    <a:pt x="0" y="118570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B29DF7B-99CC-42B9-9617-CBD00522DB90}"/>
              </a:ext>
            </a:extLst>
          </p:cNvPr>
          <p:cNvGrpSpPr/>
          <p:nvPr/>
        </p:nvGrpSpPr>
        <p:grpSpPr>
          <a:xfrm>
            <a:off x="188708" y="3060216"/>
            <a:ext cx="3744412" cy="3342592"/>
            <a:chOff x="1331708" y="3338896"/>
            <a:chExt cx="3744412" cy="3342592"/>
          </a:xfrm>
        </p:grpSpPr>
        <p:sp>
          <p:nvSpPr>
            <p:cNvPr id="92" name="TextBox 91"/>
            <p:cNvSpPr txBox="1"/>
            <p:nvPr/>
          </p:nvSpPr>
          <p:spPr>
            <a:xfrm>
              <a:off x="1331708" y="3433405"/>
              <a:ext cx="1872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Angle of climb =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935547" y="3338896"/>
              <a:ext cx="11420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Height</a:t>
              </a:r>
            </a:p>
            <a:p>
              <a:r>
                <a:rPr lang="en-NZ" sz="14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Distance</a:t>
              </a:r>
            </a:p>
          </p:txBody>
        </p:sp>
        <p:cxnSp>
          <p:nvCxnSpPr>
            <p:cNvPr id="98" name="Straight Connector 97"/>
            <p:cNvCxnSpPr/>
            <p:nvPr/>
          </p:nvCxnSpPr>
          <p:spPr>
            <a:xfrm flipV="1">
              <a:off x="3039967" y="3602307"/>
              <a:ext cx="651621" cy="1"/>
            </a:xfrm>
            <a:prstGeom prst="line">
              <a:avLst/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1331708" y="3814931"/>
              <a:ext cx="3121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Depends on excess thrust</a:t>
              </a:r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2559829" y="4297502"/>
              <a:ext cx="0" cy="20882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2559830" y="6385732"/>
              <a:ext cx="2088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1919537" y="4665403"/>
              <a:ext cx="898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Thrust</a:t>
              </a:r>
              <a:endParaRPr lang="en-N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976126" y="4945574"/>
              <a:ext cx="1542682" cy="1085919"/>
            </a:xfrm>
            <a:custGeom>
              <a:avLst/>
              <a:gdLst>
                <a:gd name="connsiteX0" fmla="*/ 1509040 w 1509040"/>
                <a:gd name="connsiteY0" fmla="*/ 0 h 1032324"/>
                <a:gd name="connsiteX1" fmla="*/ 1295867 w 1509040"/>
                <a:gd name="connsiteY1" fmla="*/ 308540 h 1032324"/>
                <a:gd name="connsiteX2" fmla="*/ 1121963 w 1509040"/>
                <a:gd name="connsiteY2" fmla="*/ 516103 h 1032324"/>
                <a:gd name="connsiteX3" fmla="*/ 925620 w 1509040"/>
                <a:gd name="connsiteY3" fmla="*/ 712447 h 1032324"/>
                <a:gd name="connsiteX4" fmla="*/ 785374 w 1509040"/>
                <a:gd name="connsiteY4" fmla="*/ 830253 h 1032324"/>
                <a:gd name="connsiteX5" fmla="*/ 673178 w 1509040"/>
                <a:gd name="connsiteY5" fmla="*/ 908790 h 1032324"/>
                <a:gd name="connsiteX6" fmla="*/ 544152 w 1509040"/>
                <a:gd name="connsiteY6" fmla="*/ 970498 h 1032324"/>
                <a:gd name="connsiteX7" fmla="*/ 415126 w 1509040"/>
                <a:gd name="connsiteY7" fmla="*/ 1015377 h 1032324"/>
                <a:gd name="connsiteX8" fmla="*/ 274881 w 1509040"/>
                <a:gd name="connsiteY8" fmla="*/ 1032206 h 1032324"/>
                <a:gd name="connsiteX9" fmla="*/ 168294 w 1509040"/>
                <a:gd name="connsiteY9" fmla="*/ 1020987 h 1032324"/>
                <a:gd name="connsiteX10" fmla="*/ 78537 w 1509040"/>
                <a:gd name="connsiteY10" fmla="*/ 987328 h 1032324"/>
                <a:gd name="connsiteX11" fmla="*/ 0 w 1509040"/>
                <a:gd name="connsiteY11" fmla="*/ 920010 h 103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09040" h="1032324">
                  <a:moveTo>
                    <a:pt x="1509040" y="0"/>
                  </a:moveTo>
                  <a:cubicBezTo>
                    <a:pt x="1434710" y="111261"/>
                    <a:pt x="1360380" y="222523"/>
                    <a:pt x="1295867" y="308540"/>
                  </a:cubicBezTo>
                  <a:cubicBezTo>
                    <a:pt x="1231354" y="394557"/>
                    <a:pt x="1183671" y="448785"/>
                    <a:pt x="1121963" y="516103"/>
                  </a:cubicBezTo>
                  <a:cubicBezTo>
                    <a:pt x="1060255" y="583421"/>
                    <a:pt x="981718" y="660089"/>
                    <a:pt x="925620" y="712447"/>
                  </a:cubicBezTo>
                  <a:cubicBezTo>
                    <a:pt x="869522" y="764805"/>
                    <a:pt x="827448" y="797529"/>
                    <a:pt x="785374" y="830253"/>
                  </a:cubicBezTo>
                  <a:cubicBezTo>
                    <a:pt x="743300" y="862977"/>
                    <a:pt x="713382" y="885416"/>
                    <a:pt x="673178" y="908790"/>
                  </a:cubicBezTo>
                  <a:cubicBezTo>
                    <a:pt x="632974" y="932164"/>
                    <a:pt x="587161" y="952734"/>
                    <a:pt x="544152" y="970498"/>
                  </a:cubicBezTo>
                  <a:cubicBezTo>
                    <a:pt x="501143" y="988263"/>
                    <a:pt x="460005" y="1005092"/>
                    <a:pt x="415126" y="1015377"/>
                  </a:cubicBezTo>
                  <a:cubicBezTo>
                    <a:pt x="370247" y="1025662"/>
                    <a:pt x="316020" y="1031271"/>
                    <a:pt x="274881" y="1032206"/>
                  </a:cubicBezTo>
                  <a:cubicBezTo>
                    <a:pt x="233742" y="1033141"/>
                    <a:pt x="201018" y="1028467"/>
                    <a:pt x="168294" y="1020987"/>
                  </a:cubicBezTo>
                  <a:cubicBezTo>
                    <a:pt x="135570" y="1013507"/>
                    <a:pt x="106586" y="1004157"/>
                    <a:pt x="78537" y="987328"/>
                  </a:cubicBezTo>
                  <a:cubicBezTo>
                    <a:pt x="50488" y="970499"/>
                    <a:pt x="25244" y="945254"/>
                    <a:pt x="0" y="92001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702521" y="5608107"/>
              <a:ext cx="342199" cy="370248"/>
            </a:xfrm>
            <a:custGeom>
              <a:avLst/>
              <a:gdLst>
                <a:gd name="connsiteX0" fmla="*/ 342199 w 342199"/>
                <a:gd name="connsiteY0" fmla="*/ 370248 h 370248"/>
                <a:gd name="connsiteX1" fmla="*/ 246832 w 342199"/>
                <a:gd name="connsiteY1" fmla="*/ 291710 h 370248"/>
                <a:gd name="connsiteX2" fmla="*/ 173904 w 342199"/>
                <a:gd name="connsiteY2" fmla="*/ 224392 h 370248"/>
                <a:gd name="connsiteX3" fmla="*/ 100977 w 342199"/>
                <a:gd name="connsiteY3" fmla="*/ 140245 h 370248"/>
                <a:gd name="connsiteX4" fmla="*/ 0 w 342199"/>
                <a:gd name="connsiteY4" fmla="*/ 0 h 370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199" h="370248">
                  <a:moveTo>
                    <a:pt x="342199" y="370248"/>
                  </a:moveTo>
                  <a:cubicBezTo>
                    <a:pt x="308540" y="343133"/>
                    <a:pt x="274881" y="316019"/>
                    <a:pt x="246832" y="291710"/>
                  </a:cubicBezTo>
                  <a:cubicBezTo>
                    <a:pt x="218783" y="267401"/>
                    <a:pt x="198213" y="249636"/>
                    <a:pt x="173904" y="224392"/>
                  </a:cubicBezTo>
                  <a:cubicBezTo>
                    <a:pt x="149595" y="199148"/>
                    <a:pt x="129961" y="177644"/>
                    <a:pt x="100977" y="140245"/>
                  </a:cubicBezTo>
                  <a:cubicBezTo>
                    <a:pt x="71993" y="102846"/>
                    <a:pt x="35996" y="51423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2962392" y="5217168"/>
              <a:ext cx="0" cy="1152127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 rot="16200000">
              <a:off x="2590611" y="5228298"/>
              <a:ext cx="5410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Stall</a:t>
              </a:r>
            </a:p>
          </p:txBody>
        </p:sp>
        <p:cxnSp>
          <p:nvCxnSpPr>
            <p:cNvPr id="121" name="Straight Arrow Connector 120"/>
            <p:cNvCxnSpPr>
              <a:stCxn id="112" idx="8"/>
            </p:cNvCxnSpPr>
            <p:nvPr/>
          </p:nvCxnSpPr>
          <p:spPr>
            <a:xfrm flipH="1" flipV="1">
              <a:off x="3250261" y="4729550"/>
              <a:ext cx="6874" cy="130181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reeform 121"/>
            <p:cNvSpPr/>
            <p:nvPr/>
          </p:nvSpPr>
          <p:spPr>
            <a:xfrm>
              <a:off x="2722664" y="4449311"/>
              <a:ext cx="1861168" cy="568270"/>
            </a:xfrm>
            <a:custGeom>
              <a:avLst/>
              <a:gdLst>
                <a:gd name="connsiteX0" fmla="*/ 1767092 w 1767092"/>
                <a:gd name="connsiteY0" fmla="*/ 538542 h 538542"/>
                <a:gd name="connsiteX1" fmla="*/ 1284648 w 1767092"/>
                <a:gd name="connsiteY1" fmla="*/ 482444 h 538542"/>
                <a:gd name="connsiteX2" fmla="*/ 847082 w 1767092"/>
                <a:gd name="connsiteY2" fmla="*/ 387077 h 538542"/>
                <a:gd name="connsiteX3" fmla="*/ 415126 w 1767092"/>
                <a:gd name="connsiteY3" fmla="*/ 230002 h 538542"/>
                <a:gd name="connsiteX4" fmla="*/ 0 w 1767092"/>
                <a:gd name="connsiteY4" fmla="*/ 0 h 538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7092" h="538542">
                  <a:moveTo>
                    <a:pt x="1767092" y="538542"/>
                  </a:moveTo>
                  <a:cubicBezTo>
                    <a:pt x="1602537" y="523115"/>
                    <a:pt x="1437983" y="507688"/>
                    <a:pt x="1284648" y="482444"/>
                  </a:cubicBezTo>
                  <a:cubicBezTo>
                    <a:pt x="1131313" y="457200"/>
                    <a:pt x="992002" y="429151"/>
                    <a:pt x="847082" y="387077"/>
                  </a:cubicBezTo>
                  <a:cubicBezTo>
                    <a:pt x="702162" y="345003"/>
                    <a:pt x="556306" y="294515"/>
                    <a:pt x="415126" y="230002"/>
                  </a:cubicBezTo>
                  <a:cubicBezTo>
                    <a:pt x="273946" y="165489"/>
                    <a:pt x="136973" y="82744"/>
                    <a:pt x="0" y="0"/>
                  </a:cubicBezTo>
                </a:path>
              </a:pathLst>
            </a:custGeom>
            <a:noFill/>
            <a:ln w="28575">
              <a:solidFill>
                <a:srgbClr val="00B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466286" y="4585534"/>
              <a:ext cx="512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</a:t>
              </a:r>
              <a:r>
                <a:rPr lang="en-NZ" sz="10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106139" y="5377622"/>
              <a:ext cx="788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</a:t>
              </a:r>
              <a:r>
                <a:rPr lang="en-NZ" sz="1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R </a:t>
              </a:r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(drag)</a:t>
              </a:r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3251007" y="6025693"/>
              <a:ext cx="0" cy="39332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3068817" y="6404489"/>
              <a:ext cx="20073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V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x</a:t>
              </a:r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(best angle)    </a:t>
              </a:r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TAS</a:t>
              </a:r>
            </a:p>
          </p:txBody>
        </p:sp>
      </p:grpSp>
      <p:cxnSp>
        <p:nvCxnSpPr>
          <p:cNvPr id="158" name="Straight Arrow Connector 157"/>
          <p:cNvCxnSpPr/>
          <p:nvPr/>
        </p:nvCxnSpPr>
        <p:spPr>
          <a:xfrm flipV="1">
            <a:off x="4265142" y="4661218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V="1">
            <a:off x="4265142" y="4866322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flipV="1">
            <a:off x="4265142" y="5067085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4124371" y="4341637"/>
            <a:ext cx="57610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AOC		Factors affecting ROC</a:t>
            </a:r>
          </a:p>
          <a:p>
            <a:r>
              <a:rPr lang="en-N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	  T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AOC		  Weight	  P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ROC</a:t>
            </a:r>
          </a:p>
          <a:p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Drag	  T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AOC		  Drag	  P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ROC</a:t>
            </a:r>
          </a:p>
          <a:p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Altitude	  T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AOC		  Altitude	  P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P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ROC</a:t>
            </a:r>
          </a:p>
          <a:p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Headwind	  Gs     AOC		Wind – No effect</a:t>
            </a:r>
          </a:p>
          <a:p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Tailwind     Gs     AOC</a:t>
            </a:r>
          </a:p>
        </p:txBody>
      </p:sp>
      <p:cxnSp>
        <p:nvCxnSpPr>
          <p:cNvPr id="160" name="Straight Arrow Connector 159"/>
          <p:cNvCxnSpPr/>
          <p:nvPr/>
        </p:nvCxnSpPr>
        <p:spPr>
          <a:xfrm flipV="1">
            <a:off x="5210479" y="4637024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V="1">
            <a:off x="7016972" y="4638401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flipV="1">
            <a:off x="5210479" y="4848961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V="1">
            <a:off x="7016972" y="4850721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V="1">
            <a:off x="7016972" y="5055262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5824454" y="4624253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5824209" y="4845418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>
            <a:off x="5824210" y="5062685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8615676" y="4624375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5824212" y="5483579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5210079" y="5269291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V="1">
            <a:off x="5205523" y="5509915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5828835" y="5294394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5210479" y="5051111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8615676" y="4835607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9178747" y="5062685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8615676" y="5052571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V="1">
            <a:off x="7958170" y="5074384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flipV="1">
            <a:off x="7958170" y="4857693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V="1">
            <a:off x="7958170" y="4641002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4944291" y="778381"/>
            <a:ext cx="0" cy="30710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C327E7E6-143F-4848-A7E9-E663D3A2A49C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FORCES IN A CLIMB</a:t>
            </a:r>
          </a:p>
        </p:txBody>
      </p:sp>
    </p:spTree>
    <p:extLst>
      <p:ext uri="{BB962C8B-B14F-4D97-AF65-F5344CB8AC3E}">
        <p14:creationId xmlns:p14="http://schemas.microsoft.com/office/powerpoint/2010/main" val="338902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roup 166">
            <a:extLst>
              <a:ext uri="{FF2B5EF4-FFF2-40B4-BE49-F238E27FC236}">
                <a16:creationId xmlns:a16="http://schemas.microsoft.com/office/drawing/2014/main" id="{EEBBC0B5-14CE-471C-87AA-D5D8C5A74E07}"/>
              </a:ext>
            </a:extLst>
          </p:cNvPr>
          <p:cNvGrpSpPr/>
          <p:nvPr/>
        </p:nvGrpSpPr>
        <p:grpSpPr>
          <a:xfrm>
            <a:off x="6599066" y="4461273"/>
            <a:ext cx="2390281" cy="761434"/>
            <a:chOff x="3819804" y="2540927"/>
            <a:chExt cx="2390281" cy="761434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9ABD7BA4-9C5D-4B4C-AEB0-7A7DED7EBF4B}"/>
                </a:ext>
              </a:extLst>
            </p:cNvPr>
            <p:cNvGrpSpPr/>
            <p:nvPr/>
          </p:nvGrpSpPr>
          <p:grpSpPr>
            <a:xfrm>
              <a:off x="4404619" y="3008903"/>
              <a:ext cx="130412" cy="127693"/>
              <a:chOff x="687670" y="4578034"/>
              <a:chExt cx="987592" cy="967004"/>
            </a:xfrm>
          </p:grpSpPr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675AB9D8-2C45-48F6-83CA-3E229A84325F}"/>
                  </a:ext>
                </a:extLst>
              </p:cNvPr>
              <p:cNvSpPr/>
              <p:nvPr/>
            </p:nvSpPr>
            <p:spPr>
              <a:xfrm>
                <a:off x="687670" y="4581277"/>
                <a:ext cx="987592" cy="96376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88" name="Freeform 161">
                <a:extLst>
                  <a:ext uri="{FF2B5EF4-FFF2-40B4-BE49-F238E27FC236}">
                    <a16:creationId xmlns:a16="http://schemas.microsoft.com/office/drawing/2014/main" id="{39750E0C-EF6D-4239-888E-82C194134B0F}"/>
                  </a:ext>
                </a:extLst>
              </p:cNvPr>
              <p:cNvSpPr/>
              <p:nvPr/>
            </p:nvSpPr>
            <p:spPr>
              <a:xfrm>
                <a:off x="695380" y="4578034"/>
                <a:ext cx="499954" cy="496709"/>
              </a:xfrm>
              <a:custGeom>
                <a:avLst/>
                <a:gdLst>
                  <a:gd name="connsiteX0" fmla="*/ 497173 w 519922"/>
                  <a:gd name="connsiteY0" fmla="*/ 27852 h 521651"/>
                  <a:gd name="connsiteX1" fmla="*/ 326576 w 519922"/>
                  <a:gd name="connsiteY1" fmla="*/ 55147 h 521651"/>
                  <a:gd name="connsiteX2" fmla="*/ 176451 w 519922"/>
                  <a:gd name="connsiteY2" fmla="*/ 143858 h 521651"/>
                  <a:gd name="connsiteX3" fmla="*/ 67269 w 519922"/>
                  <a:gd name="connsiteY3" fmla="*/ 273511 h 521651"/>
                  <a:gd name="connsiteX4" fmla="*/ 5854 w 519922"/>
                  <a:gd name="connsiteY4" fmla="*/ 430461 h 521651"/>
                  <a:gd name="connsiteX5" fmla="*/ 19502 w 519922"/>
                  <a:gd name="connsiteY5" fmla="*/ 505523 h 521651"/>
                  <a:gd name="connsiteX6" fmla="*/ 155979 w 519922"/>
                  <a:gd name="connsiteY6" fmla="*/ 512347 h 521651"/>
                  <a:gd name="connsiteX7" fmla="*/ 155979 w 519922"/>
                  <a:gd name="connsiteY7" fmla="*/ 512347 h 521651"/>
                  <a:gd name="connsiteX8" fmla="*/ 463054 w 519922"/>
                  <a:gd name="connsiteY8" fmla="*/ 519171 h 521651"/>
                  <a:gd name="connsiteX9" fmla="*/ 510821 w 519922"/>
                  <a:gd name="connsiteY9" fmla="*/ 464580 h 521651"/>
                  <a:gd name="connsiteX10" fmla="*/ 497173 w 519922"/>
                  <a:gd name="connsiteY10" fmla="*/ 27852 h 521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9922" h="521651">
                    <a:moveTo>
                      <a:pt x="497173" y="27852"/>
                    </a:moveTo>
                    <a:cubicBezTo>
                      <a:pt x="466465" y="-40387"/>
                      <a:pt x="380030" y="35813"/>
                      <a:pt x="326576" y="55147"/>
                    </a:cubicBezTo>
                    <a:cubicBezTo>
                      <a:pt x="273122" y="74481"/>
                      <a:pt x="219669" y="107464"/>
                      <a:pt x="176451" y="143858"/>
                    </a:cubicBezTo>
                    <a:cubicBezTo>
                      <a:pt x="133233" y="180252"/>
                      <a:pt x="95702" y="225744"/>
                      <a:pt x="67269" y="273511"/>
                    </a:cubicBezTo>
                    <a:cubicBezTo>
                      <a:pt x="38836" y="321278"/>
                      <a:pt x="13815" y="391792"/>
                      <a:pt x="5854" y="430461"/>
                    </a:cubicBezTo>
                    <a:cubicBezTo>
                      <a:pt x="-2107" y="469130"/>
                      <a:pt x="-5519" y="491875"/>
                      <a:pt x="19502" y="505523"/>
                    </a:cubicBezTo>
                    <a:cubicBezTo>
                      <a:pt x="44523" y="519171"/>
                      <a:pt x="155979" y="512347"/>
                      <a:pt x="155979" y="512347"/>
                    </a:cubicBezTo>
                    <a:lnTo>
                      <a:pt x="155979" y="512347"/>
                    </a:lnTo>
                    <a:cubicBezTo>
                      <a:pt x="207158" y="513484"/>
                      <a:pt x="403914" y="527132"/>
                      <a:pt x="463054" y="519171"/>
                    </a:cubicBezTo>
                    <a:cubicBezTo>
                      <a:pt x="522194" y="511210"/>
                      <a:pt x="499448" y="546466"/>
                      <a:pt x="510821" y="464580"/>
                    </a:cubicBezTo>
                    <a:cubicBezTo>
                      <a:pt x="522194" y="382694"/>
                      <a:pt x="527881" y="96091"/>
                      <a:pt x="497173" y="27852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89" name="Freeform 162">
                <a:extLst>
                  <a:ext uri="{FF2B5EF4-FFF2-40B4-BE49-F238E27FC236}">
                    <a16:creationId xmlns:a16="http://schemas.microsoft.com/office/drawing/2014/main" id="{281D582D-F7F5-4A17-9F0D-A15133E86DC5}"/>
                  </a:ext>
                </a:extLst>
              </p:cNvPr>
              <p:cNvSpPr/>
              <p:nvPr/>
            </p:nvSpPr>
            <p:spPr>
              <a:xfrm rot="10800000">
                <a:off x="1175308" y="5063156"/>
                <a:ext cx="499954" cy="481881"/>
              </a:xfrm>
              <a:custGeom>
                <a:avLst/>
                <a:gdLst>
                  <a:gd name="connsiteX0" fmla="*/ 497173 w 519922"/>
                  <a:gd name="connsiteY0" fmla="*/ 27852 h 521651"/>
                  <a:gd name="connsiteX1" fmla="*/ 326576 w 519922"/>
                  <a:gd name="connsiteY1" fmla="*/ 55147 h 521651"/>
                  <a:gd name="connsiteX2" fmla="*/ 176451 w 519922"/>
                  <a:gd name="connsiteY2" fmla="*/ 143858 h 521651"/>
                  <a:gd name="connsiteX3" fmla="*/ 67269 w 519922"/>
                  <a:gd name="connsiteY3" fmla="*/ 273511 h 521651"/>
                  <a:gd name="connsiteX4" fmla="*/ 5854 w 519922"/>
                  <a:gd name="connsiteY4" fmla="*/ 430461 h 521651"/>
                  <a:gd name="connsiteX5" fmla="*/ 19502 w 519922"/>
                  <a:gd name="connsiteY5" fmla="*/ 505523 h 521651"/>
                  <a:gd name="connsiteX6" fmla="*/ 155979 w 519922"/>
                  <a:gd name="connsiteY6" fmla="*/ 512347 h 521651"/>
                  <a:gd name="connsiteX7" fmla="*/ 155979 w 519922"/>
                  <a:gd name="connsiteY7" fmla="*/ 512347 h 521651"/>
                  <a:gd name="connsiteX8" fmla="*/ 463054 w 519922"/>
                  <a:gd name="connsiteY8" fmla="*/ 519171 h 521651"/>
                  <a:gd name="connsiteX9" fmla="*/ 510821 w 519922"/>
                  <a:gd name="connsiteY9" fmla="*/ 464580 h 521651"/>
                  <a:gd name="connsiteX10" fmla="*/ 497173 w 519922"/>
                  <a:gd name="connsiteY10" fmla="*/ 27852 h 521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9922" h="521651">
                    <a:moveTo>
                      <a:pt x="497173" y="27852"/>
                    </a:moveTo>
                    <a:cubicBezTo>
                      <a:pt x="466465" y="-40387"/>
                      <a:pt x="380030" y="35813"/>
                      <a:pt x="326576" y="55147"/>
                    </a:cubicBezTo>
                    <a:cubicBezTo>
                      <a:pt x="273122" y="74481"/>
                      <a:pt x="219669" y="107464"/>
                      <a:pt x="176451" y="143858"/>
                    </a:cubicBezTo>
                    <a:cubicBezTo>
                      <a:pt x="133233" y="180252"/>
                      <a:pt x="95702" y="225744"/>
                      <a:pt x="67269" y="273511"/>
                    </a:cubicBezTo>
                    <a:cubicBezTo>
                      <a:pt x="38836" y="321278"/>
                      <a:pt x="13815" y="391792"/>
                      <a:pt x="5854" y="430461"/>
                    </a:cubicBezTo>
                    <a:cubicBezTo>
                      <a:pt x="-2107" y="469130"/>
                      <a:pt x="-5519" y="491875"/>
                      <a:pt x="19502" y="505523"/>
                    </a:cubicBezTo>
                    <a:cubicBezTo>
                      <a:pt x="44523" y="519171"/>
                      <a:pt x="155979" y="512347"/>
                      <a:pt x="155979" y="512347"/>
                    </a:cubicBezTo>
                    <a:lnTo>
                      <a:pt x="155979" y="512347"/>
                    </a:lnTo>
                    <a:cubicBezTo>
                      <a:pt x="207158" y="513484"/>
                      <a:pt x="403914" y="527132"/>
                      <a:pt x="463054" y="519171"/>
                    </a:cubicBezTo>
                    <a:cubicBezTo>
                      <a:pt x="522194" y="511210"/>
                      <a:pt x="499448" y="546466"/>
                      <a:pt x="510821" y="464580"/>
                    </a:cubicBezTo>
                    <a:cubicBezTo>
                      <a:pt x="522194" y="382694"/>
                      <a:pt x="527881" y="96091"/>
                      <a:pt x="497173" y="27852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</p:grp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D434A31-B54A-4636-B7A3-2F9D4E99FD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04457" y="2541137"/>
              <a:ext cx="102241" cy="5256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6D8DBED2-72C2-43E4-A6E8-7912A967468E}"/>
                </a:ext>
              </a:extLst>
            </p:cNvPr>
            <p:cNvCxnSpPr/>
            <p:nvPr/>
          </p:nvCxnSpPr>
          <p:spPr>
            <a:xfrm flipH="1">
              <a:off x="5975556" y="2540927"/>
              <a:ext cx="23452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A03BE0BC-D8A7-44D2-8096-1ED011019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47292" y="2540927"/>
              <a:ext cx="228264" cy="3495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99EF0FBF-2D20-4DD2-8D4C-62E8A6A2C8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51125" y="2888969"/>
              <a:ext cx="501322" cy="32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8C62F6E-C8C6-4362-9D55-F5C202E8B17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9737" y="2803985"/>
              <a:ext cx="1430367" cy="2057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Freeform 71">
              <a:extLst>
                <a:ext uri="{FF2B5EF4-FFF2-40B4-BE49-F238E27FC236}">
                  <a16:creationId xmlns:a16="http://schemas.microsoft.com/office/drawing/2014/main" id="{A8073ED1-F727-4B6E-A1DB-95A7A8BEF33E}"/>
                </a:ext>
              </a:extLst>
            </p:cNvPr>
            <p:cNvSpPr/>
            <p:nvPr/>
          </p:nvSpPr>
          <p:spPr>
            <a:xfrm>
              <a:off x="4407652" y="3137535"/>
              <a:ext cx="599033" cy="97353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8" name="Freeform 74">
              <a:extLst>
                <a:ext uri="{FF2B5EF4-FFF2-40B4-BE49-F238E27FC236}">
                  <a16:creationId xmlns:a16="http://schemas.microsoft.com/office/drawing/2014/main" id="{7530D814-1793-4B9A-98E4-832A5A4B5B00}"/>
                </a:ext>
              </a:extLst>
            </p:cNvPr>
            <p:cNvSpPr/>
            <p:nvPr/>
          </p:nvSpPr>
          <p:spPr>
            <a:xfrm>
              <a:off x="4261185" y="2805509"/>
              <a:ext cx="238925" cy="130539"/>
            </a:xfrm>
            <a:custGeom>
              <a:avLst/>
              <a:gdLst>
                <a:gd name="connsiteX0" fmla="*/ 0 w 273133"/>
                <a:gd name="connsiteY0" fmla="*/ 201881 h 201881"/>
                <a:gd name="connsiteX1" fmla="*/ 95003 w 273133"/>
                <a:gd name="connsiteY1" fmla="*/ 112816 h 201881"/>
                <a:gd name="connsiteX2" fmla="*/ 178130 w 273133"/>
                <a:gd name="connsiteY2" fmla="*/ 53439 h 201881"/>
                <a:gd name="connsiteX3" fmla="*/ 273133 w 273133"/>
                <a:gd name="connsiteY3" fmla="*/ 0 h 20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133" h="201881">
                  <a:moveTo>
                    <a:pt x="0" y="201881"/>
                  </a:moveTo>
                  <a:cubicBezTo>
                    <a:pt x="32657" y="169718"/>
                    <a:pt x="65315" y="137556"/>
                    <a:pt x="95003" y="112816"/>
                  </a:cubicBezTo>
                  <a:cubicBezTo>
                    <a:pt x="124691" y="88076"/>
                    <a:pt x="148442" y="72242"/>
                    <a:pt x="178130" y="53439"/>
                  </a:cubicBezTo>
                  <a:cubicBezTo>
                    <a:pt x="207818" y="34636"/>
                    <a:pt x="240475" y="17318"/>
                    <a:pt x="273133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C76707F2-6374-4D93-B6DF-18D3E0CAA4ED}"/>
                </a:ext>
              </a:extLst>
            </p:cNvPr>
            <p:cNvSpPr/>
            <p:nvPr/>
          </p:nvSpPr>
          <p:spPr>
            <a:xfrm rot="16200000">
              <a:off x="3827681" y="2970627"/>
              <a:ext cx="118936" cy="13469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4B7FBEF7-A60E-4FA3-90F9-9F2F85F98143}"/>
                </a:ext>
              </a:extLst>
            </p:cNvPr>
            <p:cNvCxnSpPr>
              <a:cxnSpLocks/>
            </p:cNvCxnSpPr>
            <p:nvPr/>
          </p:nvCxnSpPr>
          <p:spPr>
            <a:xfrm>
              <a:off x="3954494" y="2756749"/>
              <a:ext cx="0" cy="5456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Freeform 39">
              <a:extLst>
                <a:ext uri="{FF2B5EF4-FFF2-40B4-BE49-F238E27FC236}">
                  <a16:creationId xmlns:a16="http://schemas.microsoft.com/office/drawing/2014/main" id="{BE96B3A9-FFC3-43FB-BB1E-4A600ABF708A}"/>
                </a:ext>
              </a:extLst>
            </p:cNvPr>
            <p:cNvSpPr/>
            <p:nvPr/>
          </p:nvSpPr>
          <p:spPr>
            <a:xfrm>
              <a:off x="3961993" y="2937473"/>
              <a:ext cx="295412" cy="45719"/>
            </a:xfrm>
            <a:custGeom>
              <a:avLst/>
              <a:gdLst>
                <a:gd name="connsiteX0" fmla="*/ 748145 w 748145"/>
                <a:gd name="connsiteY0" fmla="*/ 0 h 118754"/>
                <a:gd name="connsiteX1" fmla="*/ 190005 w 748145"/>
                <a:gd name="connsiteY1" fmla="*/ 47502 h 118754"/>
                <a:gd name="connsiteX2" fmla="*/ 0 w 748145"/>
                <a:gd name="connsiteY2" fmla="*/ 118754 h 118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8145" h="118754">
                  <a:moveTo>
                    <a:pt x="748145" y="0"/>
                  </a:moveTo>
                  <a:cubicBezTo>
                    <a:pt x="531420" y="13855"/>
                    <a:pt x="314696" y="27710"/>
                    <a:pt x="190005" y="47502"/>
                  </a:cubicBezTo>
                  <a:cubicBezTo>
                    <a:pt x="65314" y="67294"/>
                    <a:pt x="32657" y="93024"/>
                    <a:pt x="0" y="11875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82" name="Freeform 39">
              <a:extLst>
                <a:ext uri="{FF2B5EF4-FFF2-40B4-BE49-F238E27FC236}">
                  <a16:creationId xmlns:a16="http://schemas.microsoft.com/office/drawing/2014/main" id="{D694F678-D0BE-4500-9A08-8B8ECA8089AA}"/>
                </a:ext>
              </a:extLst>
            </p:cNvPr>
            <p:cNvSpPr/>
            <p:nvPr/>
          </p:nvSpPr>
          <p:spPr>
            <a:xfrm flipV="1">
              <a:off x="3956713" y="3105824"/>
              <a:ext cx="303200" cy="130539"/>
            </a:xfrm>
            <a:custGeom>
              <a:avLst/>
              <a:gdLst>
                <a:gd name="connsiteX0" fmla="*/ 748145 w 748145"/>
                <a:gd name="connsiteY0" fmla="*/ 0 h 118754"/>
                <a:gd name="connsiteX1" fmla="*/ 190005 w 748145"/>
                <a:gd name="connsiteY1" fmla="*/ 47502 h 118754"/>
                <a:gd name="connsiteX2" fmla="*/ 0 w 748145"/>
                <a:gd name="connsiteY2" fmla="*/ 118754 h 118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8145" h="118754">
                  <a:moveTo>
                    <a:pt x="748145" y="0"/>
                  </a:moveTo>
                  <a:cubicBezTo>
                    <a:pt x="531420" y="13855"/>
                    <a:pt x="314696" y="27710"/>
                    <a:pt x="190005" y="47502"/>
                  </a:cubicBezTo>
                  <a:cubicBezTo>
                    <a:pt x="65314" y="67294"/>
                    <a:pt x="32657" y="93024"/>
                    <a:pt x="0" y="11875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BF873067-86BD-49B4-8B6E-D81A32C30C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57405" y="3236363"/>
              <a:ext cx="71987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27C036DD-94B1-45F0-8C44-EB7F83CFFF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7284" y="3064572"/>
              <a:ext cx="1134383" cy="1717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D9938824-C636-4299-86DD-AD79E86E371D}"/>
                </a:ext>
              </a:extLst>
            </p:cNvPr>
            <p:cNvSpPr/>
            <p:nvPr/>
          </p:nvSpPr>
          <p:spPr>
            <a:xfrm>
              <a:off x="5745446" y="3010441"/>
              <a:ext cx="364654" cy="4571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1FEB6F0E-C22E-47C4-84CA-A21741BBE1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00112" y="2803985"/>
              <a:ext cx="179625" cy="1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60610D5-A788-472A-B3DF-DEDDD4601157}"/>
              </a:ext>
            </a:extLst>
          </p:cNvPr>
          <p:cNvGrpSpPr/>
          <p:nvPr/>
        </p:nvGrpSpPr>
        <p:grpSpPr>
          <a:xfrm>
            <a:off x="1989351" y="4504606"/>
            <a:ext cx="2390281" cy="811676"/>
            <a:chOff x="2055852" y="4066574"/>
            <a:chExt cx="2390281" cy="81167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811219F9-7F02-417C-AB50-2E3C649C4F85}"/>
                </a:ext>
              </a:extLst>
            </p:cNvPr>
            <p:cNvGrpSpPr/>
            <p:nvPr/>
          </p:nvGrpSpPr>
          <p:grpSpPr>
            <a:xfrm>
              <a:off x="2640667" y="4595701"/>
              <a:ext cx="130412" cy="127693"/>
              <a:chOff x="687670" y="4578034"/>
              <a:chExt cx="987592" cy="967004"/>
            </a:xfrm>
          </p:grpSpPr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00D90360-97C1-404E-8F65-36B1646802F2}"/>
                  </a:ext>
                </a:extLst>
              </p:cNvPr>
              <p:cNvSpPr/>
              <p:nvPr/>
            </p:nvSpPr>
            <p:spPr>
              <a:xfrm>
                <a:off x="687670" y="4581277"/>
                <a:ext cx="987592" cy="96376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65" name="Freeform 161">
                <a:extLst>
                  <a:ext uri="{FF2B5EF4-FFF2-40B4-BE49-F238E27FC236}">
                    <a16:creationId xmlns:a16="http://schemas.microsoft.com/office/drawing/2014/main" id="{5D5769EC-31DC-4648-BF2E-BC22B6C0FD1B}"/>
                  </a:ext>
                </a:extLst>
              </p:cNvPr>
              <p:cNvSpPr/>
              <p:nvPr/>
            </p:nvSpPr>
            <p:spPr>
              <a:xfrm>
                <a:off x="695380" y="4578034"/>
                <a:ext cx="499954" cy="496709"/>
              </a:xfrm>
              <a:custGeom>
                <a:avLst/>
                <a:gdLst>
                  <a:gd name="connsiteX0" fmla="*/ 497173 w 519922"/>
                  <a:gd name="connsiteY0" fmla="*/ 27852 h 521651"/>
                  <a:gd name="connsiteX1" fmla="*/ 326576 w 519922"/>
                  <a:gd name="connsiteY1" fmla="*/ 55147 h 521651"/>
                  <a:gd name="connsiteX2" fmla="*/ 176451 w 519922"/>
                  <a:gd name="connsiteY2" fmla="*/ 143858 h 521651"/>
                  <a:gd name="connsiteX3" fmla="*/ 67269 w 519922"/>
                  <a:gd name="connsiteY3" fmla="*/ 273511 h 521651"/>
                  <a:gd name="connsiteX4" fmla="*/ 5854 w 519922"/>
                  <a:gd name="connsiteY4" fmla="*/ 430461 h 521651"/>
                  <a:gd name="connsiteX5" fmla="*/ 19502 w 519922"/>
                  <a:gd name="connsiteY5" fmla="*/ 505523 h 521651"/>
                  <a:gd name="connsiteX6" fmla="*/ 155979 w 519922"/>
                  <a:gd name="connsiteY6" fmla="*/ 512347 h 521651"/>
                  <a:gd name="connsiteX7" fmla="*/ 155979 w 519922"/>
                  <a:gd name="connsiteY7" fmla="*/ 512347 h 521651"/>
                  <a:gd name="connsiteX8" fmla="*/ 463054 w 519922"/>
                  <a:gd name="connsiteY8" fmla="*/ 519171 h 521651"/>
                  <a:gd name="connsiteX9" fmla="*/ 510821 w 519922"/>
                  <a:gd name="connsiteY9" fmla="*/ 464580 h 521651"/>
                  <a:gd name="connsiteX10" fmla="*/ 497173 w 519922"/>
                  <a:gd name="connsiteY10" fmla="*/ 27852 h 521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9922" h="521651">
                    <a:moveTo>
                      <a:pt x="497173" y="27852"/>
                    </a:moveTo>
                    <a:cubicBezTo>
                      <a:pt x="466465" y="-40387"/>
                      <a:pt x="380030" y="35813"/>
                      <a:pt x="326576" y="55147"/>
                    </a:cubicBezTo>
                    <a:cubicBezTo>
                      <a:pt x="273122" y="74481"/>
                      <a:pt x="219669" y="107464"/>
                      <a:pt x="176451" y="143858"/>
                    </a:cubicBezTo>
                    <a:cubicBezTo>
                      <a:pt x="133233" y="180252"/>
                      <a:pt x="95702" y="225744"/>
                      <a:pt x="67269" y="273511"/>
                    </a:cubicBezTo>
                    <a:cubicBezTo>
                      <a:pt x="38836" y="321278"/>
                      <a:pt x="13815" y="391792"/>
                      <a:pt x="5854" y="430461"/>
                    </a:cubicBezTo>
                    <a:cubicBezTo>
                      <a:pt x="-2107" y="469130"/>
                      <a:pt x="-5519" y="491875"/>
                      <a:pt x="19502" y="505523"/>
                    </a:cubicBezTo>
                    <a:cubicBezTo>
                      <a:pt x="44523" y="519171"/>
                      <a:pt x="155979" y="512347"/>
                      <a:pt x="155979" y="512347"/>
                    </a:cubicBezTo>
                    <a:lnTo>
                      <a:pt x="155979" y="512347"/>
                    </a:lnTo>
                    <a:cubicBezTo>
                      <a:pt x="207158" y="513484"/>
                      <a:pt x="403914" y="527132"/>
                      <a:pt x="463054" y="519171"/>
                    </a:cubicBezTo>
                    <a:cubicBezTo>
                      <a:pt x="522194" y="511210"/>
                      <a:pt x="499448" y="546466"/>
                      <a:pt x="510821" y="464580"/>
                    </a:cubicBezTo>
                    <a:cubicBezTo>
                      <a:pt x="522194" y="382694"/>
                      <a:pt x="527881" y="96091"/>
                      <a:pt x="497173" y="27852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66" name="Freeform 162">
                <a:extLst>
                  <a:ext uri="{FF2B5EF4-FFF2-40B4-BE49-F238E27FC236}">
                    <a16:creationId xmlns:a16="http://schemas.microsoft.com/office/drawing/2014/main" id="{4CB9C34F-CAB5-43F6-AF0D-AAAFE4F4B132}"/>
                  </a:ext>
                </a:extLst>
              </p:cNvPr>
              <p:cNvSpPr/>
              <p:nvPr/>
            </p:nvSpPr>
            <p:spPr>
              <a:xfrm rot="10800000">
                <a:off x="1175308" y="5063156"/>
                <a:ext cx="499954" cy="481881"/>
              </a:xfrm>
              <a:custGeom>
                <a:avLst/>
                <a:gdLst>
                  <a:gd name="connsiteX0" fmla="*/ 497173 w 519922"/>
                  <a:gd name="connsiteY0" fmla="*/ 27852 h 521651"/>
                  <a:gd name="connsiteX1" fmla="*/ 326576 w 519922"/>
                  <a:gd name="connsiteY1" fmla="*/ 55147 h 521651"/>
                  <a:gd name="connsiteX2" fmla="*/ 176451 w 519922"/>
                  <a:gd name="connsiteY2" fmla="*/ 143858 h 521651"/>
                  <a:gd name="connsiteX3" fmla="*/ 67269 w 519922"/>
                  <a:gd name="connsiteY3" fmla="*/ 273511 h 521651"/>
                  <a:gd name="connsiteX4" fmla="*/ 5854 w 519922"/>
                  <a:gd name="connsiteY4" fmla="*/ 430461 h 521651"/>
                  <a:gd name="connsiteX5" fmla="*/ 19502 w 519922"/>
                  <a:gd name="connsiteY5" fmla="*/ 505523 h 521651"/>
                  <a:gd name="connsiteX6" fmla="*/ 155979 w 519922"/>
                  <a:gd name="connsiteY6" fmla="*/ 512347 h 521651"/>
                  <a:gd name="connsiteX7" fmla="*/ 155979 w 519922"/>
                  <a:gd name="connsiteY7" fmla="*/ 512347 h 521651"/>
                  <a:gd name="connsiteX8" fmla="*/ 463054 w 519922"/>
                  <a:gd name="connsiteY8" fmla="*/ 519171 h 521651"/>
                  <a:gd name="connsiteX9" fmla="*/ 510821 w 519922"/>
                  <a:gd name="connsiteY9" fmla="*/ 464580 h 521651"/>
                  <a:gd name="connsiteX10" fmla="*/ 497173 w 519922"/>
                  <a:gd name="connsiteY10" fmla="*/ 27852 h 521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9922" h="521651">
                    <a:moveTo>
                      <a:pt x="497173" y="27852"/>
                    </a:moveTo>
                    <a:cubicBezTo>
                      <a:pt x="466465" y="-40387"/>
                      <a:pt x="380030" y="35813"/>
                      <a:pt x="326576" y="55147"/>
                    </a:cubicBezTo>
                    <a:cubicBezTo>
                      <a:pt x="273122" y="74481"/>
                      <a:pt x="219669" y="107464"/>
                      <a:pt x="176451" y="143858"/>
                    </a:cubicBezTo>
                    <a:cubicBezTo>
                      <a:pt x="133233" y="180252"/>
                      <a:pt x="95702" y="225744"/>
                      <a:pt x="67269" y="273511"/>
                    </a:cubicBezTo>
                    <a:cubicBezTo>
                      <a:pt x="38836" y="321278"/>
                      <a:pt x="13815" y="391792"/>
                      <a:pt x="5854" y="430461"/>
                    </a:cubicBezTo>
                    <a:cubicBezTo>
                      <a:pt x="-2107" y="469130"/>
                      <a:pt x="-5519" y="491875"/>
                      <a:pt x="19502" y="505523"/>
                    </a:cubicBezTo>
                    <a:cubicBezTo>
                      <a:pt x="44523" y="519171"/>
                      <a:pt x="155979" y="512347"/>
                      <a:pt x="155979" y="512347"/>
                    </a:cubicBezTo>
                    <a:lnTo>
                      <a:pt x="155979" y="512347"/>
                    </a:lnTo>
                    <a:cubicBezTo>
                      <a:pt x="207158" y="513484"/>
                      <a:pt x="403914" y="527132"/>
                      <a:pt x="463054" y="519171"/>
                    </a:cubicBezTo>
                    <a:cubicBezTo>
                      <a:pt x="522194" y="511210"/>
                      <a:pt x="499448" y="546466"/>
                      <a:pt x="510821" y="464580"/>
                    </a:cubicBezTo>
                    <a:cubicBezTo>
                      <a:pt x="522194" y="382694"/>
                      <a:pt x="527881" y="96091"/>
                      <a:pt x="497173" y="27852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</p:grp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2275C2BF-9D5D-4262-B3BA-ECAABA4800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40505" y="4066784"/>
              <a:ext cx="102241" cy="5256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C72A47C8-32C6-4499-B8F4-9E62ECBBA531}"/>
                </a:ext>
              </a:extLst>
            </p:cNvPr>
            <p:cNvCxnSpPr/>
            <p:nvPr/>
          </p:nvCxnSpPr>
          <p:spPr>
            <a:xfrm flipH="1">
              <a:off x="4211604" y="4066574"/>
              <a:ext cx="23452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FA63B01F-0053-449D-AF61-3CE241F309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3340" y="4066574"/>
              <a:ext cx="228264" cy="3495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370537F5-A8D8-4E47-B792-64E4039AFF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87173" y="4418170"/>
              <a:ext cx="501322" cy="342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A58BAEBD-B5A5-417F-B993-1E8607C35C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44445" y="4431890"/>
              <a:ext cx="1103270" cy="883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Freeform 71">
              <a:extLst>
                <a:ext uri="{FF2B5EF4-FFF2-40B4-BE49-F238E27FC236}">
                  <a16:creationId xmlns:a16="http://schemas.microsoft.com/office/drawing/2014/main" id="{90FDF4F3-82B5-42D8-87C0-BFFC8A58DD61}"/>
                </a:ext>
              </a:extLst>
            </p:cNvPr>
            <p:cNvSpPr/>
            <p:nvPr/>
          </p:nvSpPr>
          <p:spPr>
            <a:xfrm>
              <a:off x="2643700" y="4333554"/>
              <a:ext cx="599033" cy="97353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3" name="Freeform 74">
              <a:extLst>
                <a:ext uri="{FF2B5EF4-FFF2-40B4-BE49-F238E27FC236}">
                  <a16:creationId xmlns:a16="http://schemas.microsoft.com/office/drawing/2014/main" id="{A58F0E2A-393D-4306-B6E1-379686AB1510}"/>
                </a:ext>
              </a:extLst>
            </p:cNvPr>
            <p:cNvSpPr/>
            <p:nvPr/>
          </p:nvSpPr>
          <p:spPr>
            <a:xfrm>
              <a:off x="2497234" y="4385825"/>
              <a:ext cx="145216" cy="126770"/>
            </a:xfrm>
            <a:custGeom>
              <a:avLst/>
              <a:gdLst>
                <a:gd name="connsiteX0" fmla="*/ 0 w 273133"/>
                <a:gd name="connsiteY0" fmla="*/ 201881 h 201881"/>
                <a:gd name="connsiteX1" fmla="*/ 95003 w 273133"/>
                <a:gd name="connsiteY1" fmla="*/ 112816 h 201881"/>
                <a:gd name="connsiteX2" fmla="*/ 178130 w 273133"/>
                <a:gd name="connsiteY2" fmla="*/ 53439 h 201881"/>
                <a:gd name="connsiteX3" fmla="*/ 273133 w 273133"/>
                <a:gd name="connsiteY3" fmla="*/ 0 h 20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133" h="201881">
                  <a:moveTo>
                    <a:pt x="0" y="201881"/>
                  </a:moveTo>
                  <a:cubicBezTo>
                    <a:pt x="32657" y="169718"/>
                    <a:pt x="65315" y="137556"/>
                    <a:pt x="95003" y="112816"/>
                  </a:cubicBezTo>
                  <a:cubicBezTo>
                    <a:pt x="124691" y="88076"/>
                    <a:pt x="148442" y="72242"/>
                    <a:pt x="178130" y="53439"/>
                  </a:cubicBezTo>
                  <a:cubicBezTo>
                    <a:pt x="207818" y="34636"/>
                    <a:pt x="240475" y="17318"/>
                    <a:pt x="273133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5" name="Isosceles Triangle 144">
              <a:extLst>
                <a:ext uri="{FF2B5EF4-FFF2-40B4-BE49-F238E27FC236}">
                  <a16:creationId xmlns:a16="http://schemas.microsoft.com/office/drawing/2014/main" id="{59912645-9657-445E-ACA9-9820684E5FBA}"/>
                </a:ext>
              </a:extLst>
            </p:cNvPr>
            <p:cNvSpPr/>
            <p:nvPr/>
          </p:nvSpPr>
          <p:spPr>
            <a:xfrm rot="16200000">
              <a:off x="2063729" y="4546516"/>
              <a:ext cx="118936" cy="13469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2B1670FC-EA89-432A-A5D2-716B1328B62C}"/>
                </a:ext>
              </a:extLst>
            </p:cNvPr>
            <p:cNvCxnSpPr>
              <a:cxnSpLocks/>
            </p:cNvCxnSpPr>
            <p:nvPr/>
          </p:nvCxnSpPr>
          <p:spPr>
            <a:xfrm>
              <a:off x="2190542" y="4332638"/>
              <a:ext cx="0" cy="5456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Freeform 39">
              <a:extLst>
                <a:ext uri="{FF2B5EF4-FFF2-40B4-BE49-F238E27FC236}">
                  <a16:creationId xmlns:a16="http://schemas.microsoft.com/office/drawing/2014/main" id="{450992AE-D9FC-4C3C-9719-AF9A76F4467D}"/>
                </a:ext>
              </a:extLst>
            </p:cNvPr>
            <p:cNvSpPr/>
            <p:nvPr/>
          </p:nvSpPr>
          <p:spPr>
            <a:xfrm>
              <a:off x="2198041" y="4513362"/>
              <a:ext cx="295412" cy="45719"/>
            </a:xfrm>
            <a:custGeom>
              <a:avLst/>
              <a:gdLst>
                <a:gd name="connsiteX0" fmla="*/ 748145 w 748145"/>
                <a:gd name="connsiteY0" fmla="*/ 0 h 118754"/>
                <a:gd name="connsiteX1" fmla="*/ 190005 w 748145"/>
                <a:gd name="connsiteY1" fmla="*/ 47502 h 118754"/>
                <a:gd name="connsiteX2" fmla="*/ 0 w 748145"/>
                <a:gd name="connsiteY2" fmla="*/ 118754 h 118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8145" h="118754">
                  <a:moveTo>
                    <a:pt x="748145" y="0"/>
                  </a:moveTo>
                  <a:cubicBezTo>
                    <a:pt x="531420" y="13855"/>
                    <a:pt x="314696" y="27710"/>
                    <a:pt x="190005" y="47502"/>
                  </a:cubicBezTo>
                  <a:cubicBezTo>
                    <a:pt x="65314" y="67294"/>
                    <a:pt x="32657" y="93024"/>
                    <a:pt x="0" y="11875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8" name="Freeform 39">
              <a:extLst>
                <a:ext uri="{FF2B5EF4-FFF2-40B4-BE49-F238E27FC236}">
                  <a16:creationId xmlns:a16="http://schemas.microsoft.com/office/drawing/2014/main" id="{756489BE-33E8-4878-BDCF-C7E8EB8284D8}"/>
                </a:ext>
              </a:extLst>
            </p:cNvPr>
            <p:cNvSpPr/>
            <p:nvPr/>
          </p:nvSpPr>
          <p:spPr>
            <a:xfrm flipV="1">
              <a:off x="2192761" y="4681713"/>
              <a:ext cx="303200" cy="130539"/>
            </a:xfrm>
            <a:custGeom>
              <a:avLst/>
              <a:gdLst>
                <a:gd name="connsiteX0" fmla="*/ 748145 w 748145"/>
                <a:gd name="connsiteY0" fmla="*/ 0 h 118754"/>
                <a:gd name="connsiteX1" fmla="*/ 190005 w 748145"/>
                <a:gd name="connsiteY1" fmla="*/ 47502 h 118754"/>
                <a:gd name="connsiteX2" fmla="*/ 0 w 748145"/>
                <a:gd name="connsiteY2" fmla="*/ 118754 h 118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8145" h="118754">
                  <a:moveTo>
                    <a:pt x="748145" y="0"/>
                  </a:moveTo>
                  <a:cubicBezTo>
                    <a:pt x="531420" y="13855"/>
                    <a:pt x="314696" y="27710"/>
                    <a:pt x="190005" y="47502"/>
                  </a:cubicBezTo>
                  <a:cubicBezTo>
                    <a:pt x="65314" y="67294"/>
                    <a:pt x="32657" y="93024"/>
                    <a:pt x="0" y="11875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3A697F6A-731B-4083-8E78-273CD9A317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93453" y="4812252"/>
              <a:ext cx="5094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E66C2B1-639F-47E2-AA63-FFAC63952B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02882" y="4586122"/>
              <a:ext cx="1329044" cy="2248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2ED6F56-3CDE-499B-8D3D-96C34A65C31A}"/>
                </a:ext>
              </a:extLst>
            </p:cNvPr>
            <p:cNvSpPr/>
            <p:nvPr/>
          </p:nvSpPr>
          <p:spPr>
            <a:xfrm>
              <a:off x="3981494" y="4515999"/>
              <a:ext cx="364654" cy="4571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>
            <a:off x="2633021" y="5126016"/>
            <a:ext cx="0" cy="571973"/>
          </a:xfrm>
          <a:prstGeom prst="straightConnector1">
            <a:avLst/>
          </a:prstGeom>
          <a:ln w="28575">
            <a:solidFill>
              <a:srgbClr val="00AA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795250" y="4217104"/>
            <a:ext cx="0" cy="598330"/>
          </a:xfrm>
          <a:prstGeom prst="straightConnector1">
            <a:avLst/>
          </a:prstGeom>
          <a:ln w="28575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1583834" y="5051382"/>
            <a:ext cx="38773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091302" y="4803934"/>
            <a:ext cx="36872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 rot="16200000" flipH="1">
            <a:off x="604012" y="4528506"/>
            <a:ext cx="1088986" cy="871917"/>
            <a:chOff x="2858440" y="2670670"/>
            <a:chExt cx="1071254" cy="871917"/>
          </a:xfrm>
        </p:grpSpPr>
        <p:sp>
          <p:nvSpPr>
            <p:cNvPr id="100" name="Arc 99"/>
            <p:cNvSpPr/>
            <p:nvPr/>
          </p:nvSpPr>
          <p:spPr>
            <a:xfrm rot="19079165">
              <a:off x="2858440" y="2670670"/>
              <a:ext cx="1071254" cy="871917"/>
            </a:xfrm>
            <a:prstGeom prst="arc">
              <a:avLst>
                <a:gd name="adj1" fmla="val 16200000"/>
                <a:gd name="adj2" fmla="val 612802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 flipH="1">
              <a:off x="3072495" y="2780928"/>
              <a:ext cx="36922" cy="2331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1195389" y="4327991"/>
            <a:ext cx="1224135" cy="1798230"/>
            <a:chOff x="864023" y="4084725"/>
            <a:chExt cx="1224135" cy="1798230"/>
          </a:xfrm>
        </p:grpSpPr>
        <p:sp>
          <p:nvSpPr>
            <p:cNvPr id="119" name="Arc 118"/>
            <p:cNvSpPr/>
            <p:nvPr/>
          </p:nvSpPr>
          <p:spPr>
            <a:xfrm rot="13679165">
              <a:off x="576976" y="4371772"/>
              <a:ext cx="1798230" cy="1224135"/>
            </a:xfrm>
            <a:prstGeom prst="arc">
              <a:avLst>
                <a:gd name="adj1" fmla="val 16200000"/>
                <a:gd name="adj2" fmla="val 612802"/>
              </a:avLst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>
              <a:off x="982110" y="5350611"/>
              <a:ext cx="53936" cy="61978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TextBox 130"/>
          <p:cNvSpPr txBox="1"/>
          <p:nvPr/>
        </p:nvSpPr>
        <p:spPr>
          <a:xfrm>
            <a:off x="2534743" y="4136725"/>
            <a:ext cx="6585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633473" y="5506705"/>
            <a:ext cx="6585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685596" y="4820148"/>
            <a:ext cx="6585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301633" y="4586455"/>
            <a:ext cx="2517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737708" y="5174564"/>
            <a:ext cx="10078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Stabilizing force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941176" y="3175864"/>
            <a:ext cx="3403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L/W and T/D couples oppose one another. The L/W couple is greater than the T/D couple.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642748" y="4947047"/>
            <a:ext cx="6458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G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780773" y="4501282"/>
            <a:ext cx="608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P</a:t>
            </a:r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2838288" y="4700687"/>
            <a:ext cx="111968" cy="92552"/>
          </a:xfrm>
          <a:prstGeom prst="line">
            <a:avLst/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09942" y="4883193"/>
            <a:ext cx="13152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T/D</a:t>
            </a:r>
            <a:r>
              <a:rPr lang="en-NZ" sz="10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L/W</a:t>
            </a:r>
          </a:p>
          <a:p>
            <a:r>
              <a:rPr lang="en-NZ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couple</a:t>
            </a:r>
            <a:r>
              <a:rPr lang="en-NZ" sz="10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sz="1000" dirty="0" err="1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couple</a:t>
            </a:r>
            <a:endParaRPr lang="en-NZ" sz="10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E62E5C2-97CF-4ECB-A3DB-0A4E2C5C90D4}"/>
              </a:ext>
            </a:extLst>
          </p:cNvPr>
          <p:cNvGrpSpPr/>
          <p:nvPr/>
        </p:nvGrpSpPr>
        <p:grpSpPr>
          <a:xfrm>
            <a:off x="3135881" y="1040674"/>
            <a:ext cx="3634237" cy="1604480"/>
            <a:chOff x="7381089" y="1335888"/>
            <a:chExt cx="3634237" cy="1604480"/>
          </a:xfrm>
        </p:grpSpPr>
        <p:sp>
          <p:nvSpPr>
            <p:cNvPr id="98" name="TextBox 97"/>
            <p:cNvSpPr txBox="1"/>
            <p:nvPr/>
          </p:nvSpPr>
          <p:spPr>
            <a:xfrm>
              <a:off x="9058801" y="1732221"/>
              <a:ext cx="1956525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Equilibrium</a:t>
              </a:r>
            </a:p>
            <a:p>
              <a:endPara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en-NZ" sz="14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 </a:t>
              </a:r>
              <a:r>
                <a:rPr lang="en-NZ" sz="14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=</a:t>
              </a:r>
              <a:r>
                <a:rPr lang="en-NZ" sz="1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</a:t>
              </a:r>
              <a:r>
                <a:rPr lang="en-NZ" sz="14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W</a:t>
              </a:r>
              <a:r>
                <a:rPr lang="en-NZ" sz="1400" dirty="0">
                  <a:solidFill>
                    <a:srgbClr val="00AA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   </a:t>
              </a:r>
              <a:r>
                <a:rPr lang="en-NZ" sz="1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</a:t>
              </a:r>
              <a:r>
                <a:rPr lang="en-NZ" sz="1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 =</a:t>
              </a:r>
              <a:r>
                <a:rPr lang="en-NZ" sz="1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</a:t>
              </a:r>
              <a:r>
                <a:rPr lang="en-NZ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D</a:t>
              </a: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V="1">
              <a:off x="7995680" y="1571656"/>
              <a:ext cx="0" cy="598330"/>
            </a:xfrm>
            <a:prstGeom prst="straightConnector1">
              <a:avLst/>
            </a:prstGeom>
            <a:ln w="28575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7995680" y="2147721"/>
              <a:ext cx="0" cy="571973"/>
            </a:xfrm>
            <a:prstGeom prst="straightConnector1">
              <a:avLst/>
            </a:prstGeom>
            <a:ln w="28575">
              <a:solidFill>
                <a:srgbClr val="00AA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H="1">
              <a:off x="7607950" y="2147720"/>
              <a:ext cx="387731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7987000" y="2147720"/>
              <a:ext cx="36872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7851664" y="133588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291018" y="199838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D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824276" y="2663369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W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381089" y="199383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 rot="16200000">
            <a:off x="5211319" y="4606393"/>
            <a:ext cx="1071254" cy="871917"/>
            <a:chOff x="2858440" y="2670670"/>
            <a:chExt cx="1071254" cy="871917"/>
          </a:xfrm>
        </p:grpSpPr>
        <p:sp>
          <p:nvSpPr>
            <p:cNvPr id="103" name="Arc 102"/>
            <p:cNvSpPr/>
            <p:nvPr/>
          </p:nvSpPr>
          <p:spPr>
            <a:xfrm rot="19079165">
              <a:off x="2858440" y="2670670"/>
              <a:ext cx="1071254" cy="871917"/>
            </a:xfrm>
            <a:prstGeom prst="arc">
              <a:avLst>
                <a:gd name="adj1" fmla="val 16200000"/>
                <a:gd name="adj2" fmla="val 612802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H="1">
              <a:off x="3072495" y="2780928"/>
              <a:ext cx="36922" cy="2331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5858118" y="4245150"/>
            <a:ext cx="1224135" cy="1798230"/>
            <a:chOff x="864023" y="4084725"/>
            <a:chExt cx="1224135" cy="1798230"/>
          </a:xfrm>
        </p:grpSpPr>
        <p:sp>
          <p:nvSpPr>
            <p:cNvPr id="127" name="Arc 126"/>
            <p:cNvSpPr/>
            <p:nvPr/>
          </p:nvSpPr>
          <p:spPr>
            <a:xfrm rot="13679165">
              <a:off x="576976" y="4371772"/>
              <a:ext cx="1798230" cy="1224135"/>
            </a:xfrm>
            <a:prstGeom prst="arc">
              <a:avLst>
                <a:gd name="adj1" fmla="val 16200000"/>
                <a:gd name="adj2" fmla="val 612802"/>
              </a:avLst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>
              <a:off x="982110" y="5350611"/>
              <a:ext cx="53936" cy="61978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5212512" y="4768915"/>
            <a:ext cx="12829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T/D</a:t>
            </a:r>
            <a:r>
              <a:rPr lang="en-NZ" sz="10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L/W</a:t>
            </a:r>
          </a:p>
          <a:p>
            <a:r>
              <a:rPr lang="en-NZ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couple</a:t>
            </a:r>
            <a:r>
              <a:rPr lang="en-NZ" sz="10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sz="1000" dirty="0" err="1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couple</a:t>
            </a:r>
            <a:endParaRPr lang="en-NZ" sz="10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242141" y="5432587"/>
            <a:ext cx="6585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300634" y="5206116"/>
            <a:ext cx="982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Permanent down force</a:t>
            </a:r>
          </a:p>
        </p:txBody>
      </p:sp>
      <p:cxnSp>
        <p:nvCxnSpPr>
          <p:cNvPr id="91" name="Straight Arrow Connector 90"/>
          <p:cNvCxnSpPr>
            <a:cxnSpLocks/>
          </p:cNvCxnSpPr>
          <p:nvPr/>
        </p:nvCxnSpPr>
        <p:spPr>
          <a:xfrm flipH="1">
            <a:off x="8725446" y="4985100"/>
            <a:ext cx="1" cy="263918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7382944" y="4507994"/>
            <a:ext cx="0" cy="596939"/>
          </a:xfrm>
          <a:prstGeom prst="straightConnector1">
            <a:avLst/>
          </a:prstGeom>
          <a:ln w="28575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7251894" y="5060361"/>
            <a:ext cx="0" cy="570644"/>
          </a:xfrm>
          <a:prstGeom prst="straightConnector1">
            <a:avLst/>
          </a:prstGeom>
          <a:ln w="28575">
            <a:solidFill>
              <a:srgbClr val="00AA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6186857" y="4954818"/>
            <a:ext cx="38683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7594546" y="5061171"/>
            <a:ext cx="3678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7131673" y="4430913"/>
            <a:ext cx="577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628105" y="4817443"/>
            <a:ext cx="2403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246879" y="4683711"/>
            <a:ext cx="577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650377" y="4875033"/>
            <a:ext cx="66607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G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293143" y="5175103"/>
            <a:ext cx="7008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P</a:t>
            </a:r>
          </a:p>
        </p:txBody>
      </p:sp>
      <p:cxnSp>
        <p:nvCxnSpPr>
          <p:cNvPr id="172" name="Straight Connector 171"/>
          <p:cNvCxnSpPr/>
          <p:nvPr/>
        </p:nvCxnSpPr>
        <p:spPr>
          <a:xfrm flipH="1" flipV="1">
            <a:off x="7447671" y="5123561"/>
            <a:ext cx="80981" cy="63200"/>
          </a:xfrm>
          <a:prstGeom prst="line">
            <a:avLst/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623326" y="3177944"/>
            <a:ext cx="3403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L/W and T/D couples act in the same direction.</a:t>
            </a:r>
          </a:p>
        </p:txBody>
      </p:sp>
      <p:sp>
        <p:nvSpPr>
          <p:cNvPr id="114" name="TextBox 2"/>
          <p:cNvSpPr txBox="1">
            <a:spLocks noChangeArrowheads="1"/>
          </p:cNvSpPr>
          <p:nvPr/>
        </p:nvSpPr>
        <p:spPr bwMode="auto">
          <a:xfrm>
            <a:off x="1558392" y="512195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four forces acting on an aircraft in level flight are – Lift, </a:t>
            </a:r>
            <a:r>
              <a:rPr lang="en-NZ" altLang="en-US" sz="1200" i="1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Weight, </a:t>
            </a:r>
            <a:r>
              <a:rPr lang="en-NZ" altLang="en-US" sz="1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Thrust, </a:t>
            </a:r>
            <a:r>
              <a:rPr lang="en-NZ" alt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Drag.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FF9DCC0-59B8-48A9-93CD-1A98C560AAD3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FORCES IN STRAIGHT AND LEVEL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9B4CC5C4-319E-45DB-8CEC-B39AD1E4434C}"/>
              </a:ext>
            </a:extLst>
          </p:cNvPr>
          <p:cNvCxnSpPr/>
          <p:nvPr/>
        </p:nvCxnSpPr>
        <p:spPr>
          <a:xfrm>
            <a:off x="874949" y="2977455"/>
            <a:ext cx="81957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A77429F9-E5F1-4923-AFDD-BA46AD559497}"/>
              </a:ext>
            </a:extLst>
          </p:cNvPr>
          <p:cNvCxnSpPr>
            <a:cxnSpLocks/>
          </p:cNvCxnSpPr>
          <p:nvPr/>
        </p:nvCxnSpPr>
        <p:spPr>
          <a:xfrm>
            <a:off x="4110513" y="4998531"/>
            <a:ext cx="0" cy="186483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68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1D11C88-CC14-4994-9A85-AC579C80555D}"/>
              </a:ext>
            </a:extLst>
          </p:cNvPr>
          <p:cNvGrpSpPr/>
          <p:nvPr/>
        </p:nvGrpSpPr>
        <p:grpSpPr>
          <a:xfrm>
            <a:off x="170325" y="2462618"/>
            <a:ext cx="4409599" cy="1107833"/>
            <a:chOff x="1573208" y="2689981"/>
            <a:chExt cx="4409599" cy="1107833"/>
          </a:xfrm>
        </p:grpSpPr>
        <p:sp>
          <p:nvSpPr>
            <p:cNvPr id="44" name="TextBox 43"/>
            <p:cNvSpPr txBox="1"/>
            <p:nvPr/>
          </p:nvSpPr>
          <p:spPr>
            <a:xfrm>
              <a:off x="1585938" y="2689981"/>
              <a:ext cx="187319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Rate 1 turn</a:t>
              </a:r>
            </a:p>
            <a:p>
              <a:r>
                <a:rPr lang="en-NZ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360</a:t>
              </a:r>
              <a:r>
                <a:rPr lang="en-NZ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 in 2 minutes</a:t>
              </a:r>
              <a:endPara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73208" y="3431546"/>
              <a:ext cx="2186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AOB =	     + 7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207022" y="3366927"/>
              <a:ext cx="92711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Airspeed</a:t>
              </a:r>
            </a:p>
            <a:p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  10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2224167" y="3562124"/>
              <a:ext cx="66080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460040" y="3357303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100kts</a:t>
              </a:r>
            </a:p>
            <a:p>
              <a:r>
                <a:rPr lang="en-NZ" sz="11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 10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02588" y="3431546"/>
              <a:ext cx="1980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= 10 + 7 = 17</a:t>
              </a:r>
              <a:r>
                <a:rPr lang="en-NZ" sz="12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 AOB</a:t>
              </a:r>
              <a:endPara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70325" y="3748235"/>
            <a:ext cx="38164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Angle of bank</a:t>
            </a: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Depends on speed - which determines the radius.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6781E3-2382-4F73-BEEA-25F01B4628E4}"/>
              </a:ext>
            </a:extLst>
          </p:cNvPr>
          <p:cNvGrpSpPr/>
          <p:nvPr/>
        </p:nvGrpSpPr>
        <p:grpSpPr>
          <a:xfrm>
            <a:off x="919529" y="4526656"/>
            <a:ext cx="3199852" cy="1629799"/>
            <a:chOff x="2322412" y="4755253"/>
            <a:chExt cx="3199852" cy="1629799"/>
          </a:xfrm>
        </p:grpSpPr>
        <p:sp>
          <p:nvSpPr>
            <p:cNvPr id="82" name="TextBox 81"/>
            <p:cNvSpPr txBox="1"/>
            <p:nvPr/>
          </p:nvSpPr>
          <p:spPr>
            <a:xfrm>
              <a:off x="2322412" y="6103661"/>
              <a:ext cx="31998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W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	                       </a:t>
              </a:r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CFF</a:t>
              </a: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2466429" y="4755253"/>
              <a:ext cx="0" cy="1368152"/>
            </a:xfrm>
            <a:prstGeom prst="straightConnector1">
              <a:avLst/>
            </a:prstGeom>
            <a:ln w="19050">
              <a:solidFill>
                <a:srgbClr val="00BE2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466429" y="6123405"/>
              <a:ext cx="122413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3618557" y="6123405"/>
              <a:ext cx="122413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/>
            <p:cNvGrpSpPr/>
            <p:nvPr/>
          </p:nvGrpSpPr>
          <p:grpSpPr>
            <a:xfrm rot="18969590">
              <a:off x="3466756" y="6021487"/>
              <a:ext cx="547959" cy="187869"/>
              <a:chOff x="5472100" y="4725144"/>
              <a:chExt cx="1152128" cy="39501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5472100" y="5085184"/>
                <a:ext cx="115212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ounded Rectangle 61"/>
              <p:cNvSpPr/>
              <p:nvPr/>
            </p:nvSpPr>
            <p:spPr>
              <a:xfrm>
                <a:off x="5940152" y="4869160"/>
                <a:ext cx="216024" cy="250994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64" name="Straight Connector 63"/>
              <p:cNvCxnSpPr>
                <a:stCxn id="62" idx="0"/>
              </p:cNvCxnSpPr>
              <p:nvPr/>
            </p:nvCxnSpPr>
            <p:spPr>
              <a:xfrm flipV="1">
                <a:off x="6048164" y="4725144"/>
                <a:ext cx="0" cy="144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5832140" y="4869160"/>
                <a:ext cx="4320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ounded Rectangle 67"/>
              <p:cNvSpPr/>
              <p:nvPr/>
            </p:nvSpPr>
            <p:spPr>
              <a:xfrm>
                <a:off x="6015446" y="4873968"/>
                <a:ext cx="65436" cy="7200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rot="17992683">
              <a:off x="4595025" y="6017138"/>
              <a:ext cx="547959" cy="187869"/>
              <a:chOff x="5472100" y="4725144"/>
              <a:chExt cx="1152128" cy="395010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5472100" y="5085184"/>
                <a:ext cx="115212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Rounded Rectangle 71"/>
              <p:cNvSpPr/>
              <p:nvPr/>
            </p:nvSpPr>
            <p:spPr>
              <a:xfrm>
                <a:off x="5940152" y="4869160"/>
                <a:ext cx="216024" cy="250994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</p:cNvCxnSpPr>
              <p:nvPr/>
            </p:nvCxnSpPr>
            <p:spPr>
              <a:xfrm flipV="1">
                <a:off x="6048164" y="4725144"/>
                <a:ext cx="0" cy="144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832140" y="4869160"/>
                <a:ext cx="4320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ounded Rectangle 74"/>
              <p:cNvSpPr/>
              <p:nvPr/>
            </p:nvSpPr>
            <p:spPr>
              <a:xfrm>
                <a:off x="6015446" y="4873968"/>
                <a:ext cx="65436" cy="7200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</p:grpSp>
        <p:cxnSp>
          <p:nvCxnSpPr>
            <p:cNvPr id="77" name="Straight Connector 76"/>
            <p:cNvCxnSpPr/>
            <p:nvPr/>
          </p:nvCxnSpPr>
          <p:spPr>
            <a:xfrm>
              <a:off x="2466429" y="4755253"/>
              <a:ext cx="1130234" cy="122615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466429" y="4755253"/>
              <a:ext cx="2232248" cy="126058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4266629" y="5547342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TR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5257340" y="76560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Load Factor =</a:t>
            </a: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4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LF =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702493" y="69391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Apparent weight (lift)</a:t>
            </a:r>
          </a:p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Actual weight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6683961" y="915155"/>
            <a:ext cx="1820475" cy="2"/>
          </a:xfrm>
          <a:prstGeom prst="line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747139" y="131883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1</a:t>
            </a:r>
          </a:p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COS 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</a:t>
            </a:r>
            <a:endParaRPr lang="en-NZ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5809522" y="1531330"/>
            <a:ext cx="432048" cy="9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7201558" y="1421941"/>
            <a:ext cx="1036559" cy="674494"/>
            <a:chOff x="5508104" y="3212976"/>
            <a:chExt cx="2232248" cy="1368152"/>
          </a:xfrm>
        </p:grpSpPr>
        <p:cxnSp>
          <p:nvCxnSpPr>
            <p:cNvPr id="95" name="Straight Arrow Connector 94"/>
            <p:cNvCxnSpPr/>
            <p:nvPr/>
          </p:nvCxnSpPr>
          <p:spPr>
            <a:xfrm>
              <a:off x="5508104" y="3212976"/>
              <a:ext cx="0" cy="1368152"/>
            </a:xfrm>
            <a:prstGeom prst="straightConnector1">
              <a:avLst/>
            </a:prstGeom>
            <a:ln w="19050">
              <a:solidFill>
                <a:srgbClr val="00BE2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508104" y="3212976"/>
              <a:ext cx="2232248" cy="1368152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5508104" y="4581128"/>
              <a:ext cx="223224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5257340" y="2572522"/>
            <a:ext cx="4852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LF at 30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 AOB =            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=          = 1.15g</a:t>
            </a:r>
          </a:p>
          <a:p>
            <a:endParaRPr lang="en-N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  <a:sym typeface="Symbol"/>
            </a:endParaRP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LF at 60 AOB =            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=          = 2g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808370" y="2492795"/>
            <a:ext cx="2050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1             1</a:t>
            </a:r>
          </a:p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COS 30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      0.866</a:t>
            </a:r>
            <a:endParaRPr lang="en-NZ" sz="11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833770" y="2916830"/>
            <a:ext cx="2208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1             1</a:t>
            </a:r>
          </a:p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COS 60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       0.5</a:t>
            </a:r>
            <a:endParaRPr lang="en-NZ" sz="11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6982046" y="2694897"/>
            <a:ext cx="432048" cy="0"/>
          </a:xfrm>
          <a:prstGeom prst="line">
            <a:avLst/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935252" y="2703205"/>
            <a:ext cx="360040" cy="0"/>
          </a:xfrm>
          <a:prstGeom prst="line">
            <a:avLst/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7922552" y="3127099"/>
            <a:ext cx="360040" cy="0"/>
          </a:xfrm>
          <a:prstGeom prst="line">
            <a:avLst/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982046" y="3127099"/>
            <a:ext cx="432048" cy="0"/>
          </a:xfrm>
          <a:prstGeom prst="line">
            <a:avLst/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057540" y="2070014"/>
            <a:ext cx="18383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 </a:t>
            </a:r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         </a:t>
            </a:r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CFF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561597" y="1421942"/>
            <a:ext cx="377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913525" y="1618221"/>
            <a:ext cx="377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472107" y="2050269"/>
            <a:ext cx="377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o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137661" y="1834245"/>
            <a:ext cx="377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3EEE320-B83F-4F5A-A80A-1DB33F459162}"/>
              </a:ext>
            </a:extLst>
          </p:cNvPr>
          <p:cNvCxnSpPr/>
          <p:nvPr/>
        </p:nvCxnSpPr>
        <p:spPr>
          <a:xfrm>
            <a:off x="2174066" y="3327575"/>
            <a:ext cx="432048" cy="0"/>
          </a:xfrm>
          <a:prstGeom prst="line">
            <a:avLst/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5257342" y="3584622"/>
            <a:ext cx="298077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Stall in a turn</a:t>
            </a:r>
          </a:p>
          <a:p>
            <a:endParaRPr lang="en-NZ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V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 LF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  <a:sym typeface="Symbol"/>
            </a:endParaRP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30 AOB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= 52  1.15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		= 56kts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60 AOB</a:t>
            </a:r>
            <a:r>
              <a:rPr lang="en-NZ" sz="1200" dirty="0">
                <a:solidFill>
                  <a:srgbClr val="00AA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= 52  2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		= 73kts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69684AA-1278-42BF-9614-00703DCBCD0C}"/>
              </a:ext>
            </a:extLst>
          </p:cNvPr>
          <p:cNvGrpSpPr/>
          <p:nvPr/>
        </p:nvGrpSpPr>
        <p:grpSpPr>
          <a:xfrm>
            <a:off x="312037" y="599684"/>
            <a:ext cx="4179323" cy="1834752"/>
            <a:chOff x="1717224" y="828806"/>
            <a:chExt cx="4179323" cy="1834752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250629" y="1116473"/>
              <a:ext cx="396044" cy="0"/>
            </a:xfrm>
            <a:prstGeom prst="line">
              <a:avLst/>
            </a:prstGeom>
            <a:ln w="19050">
              <a:solidFill>
                <a:srgbClr val="145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17224" y="1753876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17224" y="2401948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2" idx="4"/>
            </p:cNvCxnSpPr>
            <p:nvPr/>
          </p:nvCxnSpPr>
          <p:spPr>
            <a:xfrm>
              <a:off x="2653328" y="1789880"/>
              <a:ext cx="0" cy="612068"/>
            </a:xfrm>
            <a:prstGeom prst="straightConnector1">
              <a:avLst/>
            </a:prstGeom>
            <a:ln w="19050">
              <a:solidFill>
                <a:srgbClr val="00BE2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21280" y="1105804"/>
              <a:ext cx="0" cy="648072"/>
            </a:xfrm>
            <a:prstGeom prst="line">
              <a:avLst/>
            </a:prstGeom>
            <a:ln w="19050">
              <a:solidFill>
                <a:srgbClr val="145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2" idx="5"/>
            </p:cNvCxnSpPr>
            <p:nvPr/>
          </p:nvCxnSpPr>
          <p:spPr>
            <a:xfrm flipH="1" flipV="1">
              <a:off x="2221281" y="1105805"/>
              <a:ext cx="457507" cy="673531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2" idx="5"/>
            </p:cNvCxnSpPr>
            <p:nvPr/>
          </p:nvCxnSpPr>
          <p:spPr>
            <a:xfrm>
              <a:off x="2678788" y="1779336"/>
              <a:ext cx="406589" cy="6226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76385" y="1753876"/>
              <a:ext cx="0" cy="64807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221280" y="1753876"/>
              <a:ext cx="86409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617324" y="171787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77264" y="828806"/>
              <a:ext cx="3600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91338" y="2401948"/>
              <a:ext cx="3600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W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1359" y="2401946"/>
              <a:ext cx="4543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TR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84240" y="1747119"/>
              <a:ext cx="18901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CPF = HCL        CFF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53328" y="1064979"/>
              <a:ext cx="5040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VCL</a:t>
              </a:r>
            </a:p>
          </p:txBody>
        </p:sp>
        <p:cxnSp>
          <p:nvCxnSpPr>
            <p:cNvPr id="36" name="Straight Arrow Connector 35"/>
            <p:cNvCxnSpPr>
              <a:stCxn id="12" idx="0"/>
            </p:cNvCxnSpPr>
            <p:nvPr/>
          </p:nvCxnSpPr>
          <p:spPr>
            <a:xfrm flipV="1">
              <a:off x="2653328" y="1105804"/>
              <a:ext cx="0" cy="612068"/>
            </a:xfrm>
            <a:prstGeom prst="straightConnector1">
              <a:avLst/>
            </a:prstGeom>
            <a:ln w="19050">
              <a:solidFill>
                <a:srgbClr val="1450E6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916327" y="1249821"/>
              <a:ext cx="198022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Turning force acting towards the centre of the turn.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56287" y="1231818"/>
              <a:ext cx="7200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HCL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56287" y="1878148"/>
              <a:ext cx="7200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CFF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16327" y="1897893"/>
              <a:ext cx="19802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Apparent force acting away from the turn.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717224" y="1105804"/>
              <a:ext cx="20162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575ECF90-809E-4122-B7CE-13F3EF22313A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FORCES IN A TURN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E84D90F-DABF-4F98-892D-ECB3F95200BB}"/>
              </a:ext>
            </a:extLst>
          </p:cNvPr>
          <p:cNvCxnSpPr/>
          <p:nvPr/>
        </p:nvCxnSpPr>
        <p:spPr>
          <a:xfrm>
            <a:off x="4944291" y="709566"/>
            <a:ext cx="0" cy="5616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26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24D103D-B11C-4E2B-B254-1C2260038C3A}"/>
              </a:ext>
            </a:extLst>
          </p:cNvPr>
          <p:cNvCxnSpPr>
            <a:cxnSpLocks/>
          </p:cNvCxnSpPr>
          <p:nvPr/>
        </p:nvCxnSpPr>
        <p:spPr>
          <a:xfrm flipV="1">
            <a:off x="2940239" y="1146961"/>
            <a:ext cx="0" cy="709733"/>
          </a:xfrm>
          <a:prstGeom prst="straightConnector1">
            <a:avLst/>
          </a:prstGeom>
          <a:ln w="19050">
            <a:solidFill>
              <a:srgbClr val="1450E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 rot="661640">
            <a:off x="2432692" y="1628394"/>
            <a:ext cx="937599" cy="602402"/>
            <a:chOff x="758865" y="1281274"/>
            <a:chExt cx="1598038" cy="1026730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4245AC0-B5D0-493E-8800-5437A16DFFF1}"/>
                </a:ext>
              </a:extLst>
            </p:cNvPr>
            <p:cNvCxnSpPr/>
            <p:nvPr/>
          </p:nvCxnSpPr>
          <p:spPr>
            <a:xfrm>
              <a:off x="1591935" y="1968063"/>
              <a:ext cx="764968" cy="3399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97AABBF5-271E-4193-8169-95FC9C10DAFA}"/>
                </a:ext>
              </a:extLst>
            </p:cNvPr>
            <p:cNvSpPr/>
            <p:nvPr/>
          </p:nvSpPr>
          <p:spPr>
            <a:xfrm rot="1935924">
              <a:off x="1458209" y="1585596"/>
              <a:ext cx="267452" cy="35931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F7039C5-C6A5-4D9A-B15F-FE00CA8971D6}"/>
                </a:ext>
              </a:extLst>
            </p:cNvPr>
            <p:cNvCxnSpPr/>
            <p:nvPr/>
          </p:nvCxnSpPr>
          <p:spPr>
            <a:xfrm rot="1935924">
              <a:off x="1356603" y="1661975"/>
              <a:ext cx="6129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12">
              <a:extLst>
                <a:ext uri="{FF2B5EF4-FFF2-40B4-BE49-F238E27FC236}">
                  <a16:creationId xmlns:a16="http://schemas.microsoft.com/office/drawing/2014/main" id="{81363A3A-285F-4E2A-8498-BF4201443539}"/>
                </a:ext>
              </a:extLst>
            </p:cNvPr>
            <p:cNvSpPr/>
            <p:nvPr/>
          </p:nvSpPr>
          <p:spPr>
            <a:xfrm rot="1935924">
              <a:off x="1582259" y="1653967"/>
              <a:ext cx="92831" cy="105052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4245AC0-B5D0-493E-8800-5437A16DFFF1}"/>
                </a:ext>
              </a:extLst>
            </p:cNvPr>
            <p:cNvCxnSpPr/>
            <p:nvPr/>
          </p:nvCxnSpPr>
          <p:spPr>
            <a:xfrm>
              <a:off x="758865" y="1281274"/>
              <a:ext cx="647088" cy="55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F7039C5-C6A5-4D9A-B15F-FE00CA8971D6}"/>
                </a:ext>
              </a:extLst>
            </p:cNvPr>
            <p:cNvCxnSpPr/>
            <p:nvPr/>
          </p:nvCxnSpPr>
          <p:spPr>
            <a:xfrm flipH="1">
              <a:off x="1657755" y="1420880"/>
              <a:ext cx="145008" cy="2372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06F08AE8-7819-4027-B557-0277B65FDCBE}"/>
              </a:ext>
            </a:extLst>
          </p:cNvPr>
          <p:cNvSpPr txBox="1"/>
          <p:nvPr/>
        </p:nvSpPr>
        <p:spPr>
          <a:xfrm>
            <a:off x="420687" y="508416"/>
            <a:ext cx="1675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Angle of bank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F08AE8-7819-4027-B557-0277B65FDCBE}"/>
              </a:ext>
            </a:extLst>
          </p:cNvPr>
          <p:cNvSpPr txBox="1"/>
          <p:nvPr/>
        </p:nvSpPr>
        <p:spPr>
          <a:xfrm>
            <a:off x="1879678" y="724441"/>
            <a:ext cx="13424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Same IAS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CE0921A-55A1-4513-8FD5-A22856B3F6B0}"/>
              </a:ext>
            </a:extLst>
          </p:cNvPr>
          <p:cNvCxnSpPr>
            <a:cxnSpLocks/>
          </p:cNvCxnSpPr>
          <p:nvPr/>
        </p:nvCxnSpPr>
        <p:spPr>
          <a:xfrm flipH="1">
            <a:off x="3611884" y="1201086"/>
            <a:ext cx="3974" cy="68179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E03747D-D7CA-4D8A-913D-0B493C7865AE}"/>
              </a:ext>
            </a:extLst>
          </p:cNvPr>
          <p:cNvCxnSpPr>
            <a:cxnSpLocks/>
          </p:cNvCxnSpPr>
          <p:nvPr/>
        </p:nvCxnSpPr>
        <p:spPr>
          <a:xfrm flipV="1">
            <a:off x="3050144" y="1153793"/>
            <a:ext cx="561740" cy="618317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86C7538-BDA6-492E-B7FA-B2D326BF8FDC}"/>
              </a:ext>
            </a:extLst>
          </p:cNvPr>
          <p:cNvCxnSpPr>
            <a:cxnSpLocks/>
          </p:cNvCxnSpPr>
          <p:nvPr/>
        </p:nvCxnSpPr>
        <p:spPr>
          <a:xfrm>
            <a:off x="2976953" y="1163683"/>
            <a:ext cx="623287" cy="1"/>
          </a:xfrm>
          <a:prstGeom prst="line">
            <a:avLst/>
          </a:prstGeom>
          <a:ln w="1905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4617985-F063-4663-8E79-86B30E711B6F}"/>
              </a:ext>
            </a:extLst>
          </p:cNvPr>
          <p:cNvCxnSpPr>
            <a:cxnSpLocks/>
          </p:cNvCxnSpPr>
          <p:nvPr/>
        </p:nvCxnSpPr>
        <p:spPr>
          <a:xfrm>
            <a:off x="2945037" y="1887318"/>
            <a:ext cx="672352" cy="515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671765" y="2380625"/>
            <a:ext cx="15227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Larger turning force,</a:t>
            </a:r>
          </a:p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smaller radius,</a:t>
            </a:r>
          </a:p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higher rate of turn</a:t>
            </a:r>
          </a:p>
        </p:txBody>
      </p:sp>
      <p:grpSp>
        <p:nvGrpSpPr>
          <p:cNvPr id="144" name="Group 143"/>
          <p:cNvGrpSpPr/>
          <p:nvPr/>
        </p:nvGrpSpPr>
        <p:grpSpPr>
          <a:xfrm>
            <a:off x="651625" y="1000301"/>
            <a:ext cx="1504410" cy="1957405"/>
            <a:chOff x="463628" y="1040564"/>
            <a:chExt cx="1504410" cy="1957405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CE0921A-55A1-4513-8FD5-A22856B3F6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7253" y="1215619"/>
              <a:ext cx="3974" cy="681792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24D103D-B11C-4E2B-B254-1C2260038C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144" y="1187225"/>
              <a:ext cx="0" cy="709733"/>
            </a:xfrm>
            <a:prstGeom prst="straightConnector1">
              <a:avLst/>
            </a:prstGeom>
            <a:ln w="19050">
              <a:solidFill>
                <a:srgbClr val="1450E6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67543" y="2420888"/>
              <a:ext cx="1500495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Small turning force,</a:t>
              </a:r>
            </a:p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large radius,</a:t>
              </a:r>
            </a:p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low rate of turn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3628" y="1665178"/>
              <a:ext cx="937599" cy="602402"/>
              <a:chOff x="758865" y="1281274"/>
              <a:chExt cx="1598038" cy="1026730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4245AC0-B5D0-493E-8800-5437A16DFFF1}"/>
                  </a:ext>
                </a:extLst>
              </p:cNvPr>
              <p:cNvCxnSpPr/>
              <p:nvPr/>
            </p:nvCxnSpPr>
            <p:spPr>
              <a:xfrm>
                <a:off x="1591935" y="1968063"/>
                <a:ext cx="764968" cy="33994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97AABBF5-271E-4193-8169-95FC9C10DAFA}"/>
                  </a:ext>
                </a:extLst>
              </p:cNvPr>
              <p:cNvSpPr/>
              <p:nvPr/>
            </p:nvSpPr>
            <p:spPr>
              <a:xfrm rot="1935924">
                <a:off x="1458209" y="1585596"/>
                <a:ext cx="267452" cy="359315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FF7039C5-C6A5-4D9A-B15F-FE00CA8971D6}"/>
                  </a:ext>
                </a:extLst>
              </p:cNvPr>
              <p:cNvCxnSpPr/>
              <p:nvPr/>
            </p:nvCxnSpPr>
            <p:spPr>
              <a:xfrm rot="1935924">
                <a:off x="1356603" y="1661975"/>
                <a:ext cx="61292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ounded Rectangle 12">
                <a:extLst>
                  <a:ext uri="{FF2B5EF4-FFF2-40B4-BE49-F238E27FC236}">
                    <a16:creationId xmlns:a16="http://schemas.microsoft.com/office/drawing/2014/main" id="{81363A3A-285F-4E2A-8498-BF4201443539}"/>
                  </a:ext>
                </a:extLst>
              </p:cNvPr>
              <p:cNvSpPr/>
              <p:nvPr/>
            </p:nvSpPr>
            <p:spPr>
              <a:xfrm rot="1935924">
                <a:off x="1582259" y="1653967"/>
                <a:ext cx="92831" cy="105052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F4245AC0-B5D0-493E-8800-5437A16DFFF1}"/>
                  </a:ext>
                </a:extLst>
              </p:cNvPr>
              <p:cNvCxnSpPr/>
              <p:nvPr/>
            </p:nvCxnSpPr>
            <p:spPr>
              <a:xfrm>
                <a:off x="758865" y="1281274"/>
                <a:ext cx="647088" cy="556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FF7039C5-C6A5-4D9A-B15F-FE00CA8971D6}"/>
                  </a:ext>
                </a:extLst>
              </p:cNvPr>
              <p:cNvCxnSpPr/>
              <p:nvPr/>
            </p:nvCxnSpPr>
            <p:spPr>
              <a:xfrm flipH="1">
                <a:off x="1657755" y="1420880"/>
                <a:ext cx="145008" cy="23720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E03747D-D7CA-4D8A-913D-0B493C7865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9933" y="1174794"/>
              <a:ext cx="367505" cy="617759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4617985-F063-4663-8E79-86B30E711B6F}"/>
                </a:ext>
              </a:extLst>
            </p:cNvPr>
            <p:cNvCxnSpPr>
              <a:cxnSpLocks/>
            </p:cNvCxnSpPr>
            <p:nvPr/>
          </p:nvCxnSpPr>
          <p:spPr>
            <a:xfrm>
              <a:off x="966144" y="1914652"/>
              <a:ext cx="451294" cy="376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86C7538-BDA6-492E-B7FA-B2D326BF8F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7127" y="1187225"/>
              <a:ext cx="459377" cy="0"/>
            </a:xfrm>
            <a:prstGeom prst="line">
              <a:avLst/>
            </a:prstGeom>
            <a:ln w="19050">
              <a:solidFill>
                <a:srgbClr val="145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653AB19-C742-4549-8CB8-8848C45A2646}"/>
                </a:ext>
              </a:extLst>
            </p:cNvPr>
            <p:cNvSpPr txBox="1"/>
            <p:nvPr/>
          </p:nvSpPr>
          <p:spPr>
            <a:xfrm>
              <a:off x="1361812" y="1784767"/>
              <a:ext cx="451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HCL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D28B6F-0A0C-4FDD-AA0E-BE7AB61929B2}"/>
                </a:ext>
              </a:extLst>
            </p:cNvPr>
            <p:cNvSpPr txBox="1"/>
            <p:nvPr/>
          </p:nvSpPr>
          <p:spPr>
            <a:xfrm>
              <a:off x="547274" y="1056029"/>
              <a:ext cx="451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VCL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3DF389-7A23-42DE-B5A7-394D86AEE0C3}"/>
                </a:ext>
              </a:extLst>
            </p:cNvPr>
            <p:cNvSpPr txBox="1"/>
            <p:nvPr/>
          </p:nvSpPr>
          <p:spPr>
            <a:xfrm>
              <a:off x="1366456" y="1040564"/>
              <a:ext cx="2068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</a:t>
              </a:r>
            </a:p>
          </p:txBody>
        </p:sp>
      </p:grpSp>
      <p:sp>
        <p:nvSpPr>
          <p:cNvPr id="108" name="Arc 107"/>
          <p:cNvSpPr/>
          <p:nvPr/>
        </p:nvSpPr>
        <p:spPr>
          <a:xfrm rot="19562834">
            <a:off x="1219125" y="4681278"/>
            <a:ext cx="3893457" cy="2232248"/>
          </a:xfrm>
          <a:prstGeom prst="arc">
            <a:avLst>
              <a:gd name="adj1" fmla="val 16453000"/>
              <a:gd name="adj2" fmla="val 19643834"/>
            </a:avLst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Buzz BTN" panose="020F0504010107060306" pitchFamily="34" charset="0"/>
            </a:endParaRPr>
          </a:p>
        </p:txBody>
      </p:sp>
      <p:sp>
        <p:nvSpPr>
          <p:cNvPr id="107" name="Arc 106"/>
          <p:cNvSpPr/>
          <p:nvPr/>
        </p:nvSpPr>
        <p:spPr>
          <a:xfrm rot="19173814">
            <a:off x="-822589" y="4749125"/>
            <a:ext cx="5007954" cy="2232248"/>
          </a:xfrm>
          <a:prstGeom prst="arc">
            <a:avLst>
              <a:gd name="adj1" fmla="val 17329258"/>
              <a:gd name="adj2" fmla="val 20645395"/>
            </a:avLst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Buzz BTN" panose="020F0504010107060306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80E5559-A350-4B19-9ADD-4B3049B6AC59}"/>
              </a:ext>
            </a:extLst>
          </p:cNvPr>
          <p:cNvGrpSpPr/>
          <p:nvPr/>
        </p:nvGrpSpPr>
        <p:grpSpPr>
          <a:xfrm>
            <a:off x="420782" y="3316550"/>
            <a:ext cx="3475214" cy="2772207"/>
            <a:chOff x="1426490" y="3649741"/>
            <a:chExt cx="3475214" cy="2772207"/>
          </a:xfrm>
        </p:grpSpPr>
        <p:sp>
          <p:nvSpPr>
            <p:cNvPr id="40" name="TextBox 39"/>
            <p:cNvSpPr txBox="1"/>
            <p:nvPr/>
          </p:nvSpPr>
          <p:spPr>
            <a:xfrm>
              <a:off x="1497189" y="5991061"/>
              <a:ext cx="153230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Larger radius and lower rate of turn.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F08AE8-7819-4027-B557-0277B65FDCBE}"/>
                </a:ext>
              </a:extLst>
            </p:cNvPr>
            <p:cNvSpPr txBox="1"/>
            <p:nvPr/>
          </p:nvSpPr>
          <p:spPr>
            <a:xfrm>
              <a:off x="1426490" y="3649741"/>
              <a:ext cx="13424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Altitude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F08AE8-7819-4027-B557-0277B65FDCBE}"/>
                </a:ext>
              </a:extLst>
            </p:cNvPr>
            <p:cNvSpPr txBox="1"/>
            <p:nvPr/>
          </p:nvSpPr>
          <p:spPr>
            <a:xfrm>
              <a:off x="2381424" y="3875057"/>
              <a:ext cx="2295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Same IAS and bank angle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6F08AE8-7819-4027-B557-0277B65FDCBE}"/>
                </a:ext>
              </a:extLst>
            </p:cNvPr>
            <p:cNvSpPr txBox="1"/>
            <p:nvPr/>
          </p:nvSpPr>
          <p:spPr>
            <a:xfrm>
              <a:off x="2237408" y="4404637"/>
              <a:ext cx="109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Higher TAS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6F08AE8-7819-4027-B557-0277B65FDCBE}"/>
                </a:ext>
              </a:extLst>
            </p:cNvPr>
            <p:cNvSpPr txBox="1"/>
            <p:nvPr/>
          </p:nvSpPr>
          <p:spPr>
            <a:xfrm>
              <a:off x="3849882" y="4631694"/>
              <a:ext cx="5809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TAS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369397" y="5991061"/>
              <a:ext cx="153230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Smaller radius and higher rate of turn.</a:t>
              </a:r>
            </a:p>
          </p:txBody>
        </p:sp>
        <p:sp>
          <p:nvSpPr>
            <p:cNvPr id="112" name="Arc 111"/>
            <p:cNvSpPr/>
            <p:nvPr/>
          </p:nvSpPr>
          <p:spPr>
            <a:xfrm rot="12865669">
              <a:off x="3228853" y="5391990"/>
              <a:ext cx="687939" cy="526995"/>
            </a:xfrm>
            <a:prstGeom prst="arc">
              <a:avLst>
                <a:gd name="adj1" fmla="val 16214522"/>
                <a:gd name="adj2" fmla="val 21575291"/>
              </a:avLst>
            </a:prstGeom>
            <a:ln w="12700">
              <a:solidFill>
                <a:srgbClr val="145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13" name="Arc 112"/>
            <p:cNvSpPr/>
            <p:nvPr/>
          </p:nvSpPr>
          <p:spPr>
            <a:xfrm rot="12865669">
              <a:off x="1877744" y="5330451"/>
              <a:ext cx="687939" cy="526995"/>
            </a:xfrm>
            <a:prstGeom prst="arc">
              <a:avLst>
                <a:gd name="adj1" fmla="val 16214522"/>
                <a:gd name="adj2" fmla="val 21575291"/>
              </a:avLst>
            </a:prstGeom>
            <a:ln w="12700">
              <a:solidFill>
                <a:srgbClr val="145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 rot="21217498">
              <a:off x="1786171" y="5030147"/>
              <a:ext cx="696487" cy="317495"/>
              <a:chOff x="1277762" y="5087031"/>
              <a:chExt cx="696487" cy="317495"/>
            </a:xfrm>
          </p:grpSpPr>
          <p:sp>
            <p:nvSpPr>
              <p:cNvPr id="155" name="Oval 154"/>
              <p:cNvSpPr/>
              <p:nvPr/>
            </p:nvSpPr>
            <p:spPr>
              <a:xfrm rot="18957363">
                <a:off x="1714845" y="5087031"/>
                <a:ext cx="117462" cy="16401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63" name="Parallelogram 162"/>
              <p:cNvSpPr/>
              <p:nvPr/>
            </p:nvSpPr>
            <p:spPr>
              <a:xfrm rot="1264046">
                <a:off x="1292573" y="5213922"/>
                <a:ext cx="681676" cy="93518"/>
              </a:xfrm>
              <a:prstGeom prst="parallelogram">
                <a:avLst>
                  <a:gd name="adj" fmla="val 99508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66" name="Parallelogram 165"/>
              <p:cNvSpPr/>
              <p:nvPr/>
            </p:nvSpPr>
            <p:spPr>
              <a:xfrm rot="1360382">
                <a:off x="1277762" y="5341343"/>
                <a:ext cx="323257" cy="63183"/>
              </a:xfrm>
              <a:prstGeom prst="parallelogram">
                <a:avLst>
                  <a:gd name="adj" fmla="val 92936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 rot="19774187">
                <a:off x="1358560" y="5240733"/>
                <a:ext cx="70737" cy="1341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3" name="Straight Connector 2"/>
              <p:cNvCxnSpPr/>
              <p:nvPr/>
            </p:nvCxnSpPr>
            <p:spPr>
              <a:xfrm flipH="1">
                <a:off x="1465053" y="5173874"/>
                <a:ext cx="309403" cy="1725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173"/>
            <p:cNvGrpSpPr/>
            <p:nvPr/>
          </p:nvGrpSpPr>
          <p:grpSpPr>
            <a:xfrm rot="21217498">
              <a:off x="3147064" y="5076417"/>
              <a:ext cx="696487" cy="317495"/>
              <a:chOff x="1277762" y="5087031"/>
              <a:chExt cx="696487" cy="317495"/>
            </a:xfrm>
          </p:grpSpPr>
          <p:sp>
            <p:nvSpPr>
              <p:cNvPr id="181" name="Oval 180"/>
              <p:cNvSpPr/>
              <p:nvPr/>
            </p:nvSpPr>
            <p:spPr>
              <a:xfrm rot="18957363">
                <a:off x="1714845" y="5087031"/>
                <a:ext cx="117462" cy="16401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83" name="Parallelogram 182"/>
              <p:cNvSpPr/>
              <p:nvPr/>
            </p:nvSpPr>
            <p:spPr>
              <a:xfrm rot="1264046">
                <a:off x="1292573" y="5213922"/>
                <a:ext cx="681676" cy="93518"/>
              </a:xfrm>
              <a:prstGeom prst="parallelogram">
                <a:avLst>
                  <a:gd name="adj" fmla="val 99508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84" name="Parallelogram 183"/>
              <p:cNvSpPr/>
              <p:nvPr/>
            </p:nvSpPr>
            <p:spPr>
              <a:xfrm rot="1360382">
                <a:off x="1277762" y="5341343"/>
                <a:ext cx="323257" cy="63183"/>
              </a:xfrm>
              <a:prstGeom prst="parallelogram">
                <a:avLst>
                  <a:gd name="adj" fmla="val 92936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 rot="19774187">
                <a:off x="1358560" y="5240733"/>
                <a:ext cx="70737" cy="13410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 flipH="1">
                <a:off x="1465053" y="5173874"/>
                <a:ext cx="309403" cy="1725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6F08AE8-7819-4027-B557-0277B65FDCBE}"/>
              </a:ext>
            </a:extLst>
          </p:cNvPr>
          <p:cNvSpPr txBox="1"/>
          <p:nvPr/>
        </p:nvSpPr>
        <p:spPr>
          <a:xfrm>
            <a:off x="5152436" y="508416"/>
            <a:ext cx="1675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Airspeed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F08AE8-7819-4027-B557-0277B65FDCBE}"/>
              </a:ext>
            </a:extLst>
          </p:cNvPr>
          <p:cNvSpPr txBox="1"/>
          <p:nvPr/>
        </p:nvSpPr>
        <p:spPr>
          <a:xfrm>
            <a:off x="6421992" y="724441"/>
            <a:ext cx="16295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Same bank angle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421982" y="2855064"/>
            <a:ext cx="15323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Larger radius and lower rate of turn.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6F08AE8-7819-4027-B557-0277B65FDCBE}"/>
              </a:ext>
            </a:extLst>
          </p:cNvPr>
          <p:cNvSpPr txBox="1"/>
          <p:nvPr/>
        </p:nvSpPr>
        <p:spPr>
          <a:xfrm>
            <a:off x="6382367" y="1373856"/>
            <a:ext cx="109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120kts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6F08AE8-7819-4027-B557-0277B65FDCBE}"/>
              </a:ext>
            </a:extLst>
          </p:cNvPr>
          <p:cNvSpPr txBox="1"/>
          <p:nvPr/>
        </p:nvSpPr>
        <p:spPr>
          <a:xfrm>
            <a:off x="7618053" y="1599570"/>
            <a:ext cx="59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80kts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294190" y="2855064"/>
            <a:ext cx="15323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Smaller radius and higher rate of turn.</a:t>
            </a:r>
          </a:p>
        </p:txBody>
      </p:sp>
      <p:sp>
        <p:nvSpPr>
          <p:cNvPr id="126" name="Arc 125"/>
          <p:cNvSpPr/>
          <p:nvPr/>
        </p:nvSpPr>
        <p:spPr>
          <a:xfrm rot="12865669">
            <a:off x="7153646" y="2359866"/>
            <a:ext cx="687939" cy="526995"/>
          </a:xfrm>
          <a:prstGeom prst="arc">
            <a:avLst>
              <a:gd name="adj1" fmla="val 16214522"/>
              <a:gd name="adj2" fmla="val 21575291"/>
            </a:avLst>
          </a:prstGeom>
          <a:ln w="1270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7" name="Arc 126"/>
          <p:cNvSpPr/>
          <p:nvPr/>
        </p:nvSpPr>
        <p:spPr>
          <a:xfrm rot="12865669">
            <a:off x="5802537" y="2298327"/>
            <a:ext cx="687939" cy="526995"/>
          </a:xfrm>
          <a:prstGeom prst="arc">
            <a:avLst>
              <a:gd name="adj1" fmla="val 16214522"/>
              <a:gd name="adj2" fmla="val 21575291"/>
            </a:avLst>
          </a:prstGeom>
          <a:ln w="1270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88" name="Group 187"/>
          <p:cNvGrpSpPr/>
          <p:nvPr/>
        </p:nvGrpSpPr>
        <p:grpSpPr>
          <a:xfrm rot="21217498">
            <a:off x="5690450" y="2006337"/>
            <a:ext cx="696487" cy="317495"/>
            <a:chOff x="1277762" y="5087031"/>
            <a:chExt cx="696487" cy="317495"/>
          </a:xfrm>
        </p:grpSpPr>
        <p:sp>
          <p:nvSpPr>
            <p:cNvPr id="190" name="Oval 189"/>
            <p:cNvSpPr/>
            <p:nvPr/>
          </p:nvSpPr>
          <p:spPr>
            <a:xfrm rot="18957363">
              <a:off x="1714845" y="5087031"/>
              <a:ext cx="117462" cy="16401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94" name="Parallelogram 193"/>
            <p:cNvSpPr/>
            <p:nvPr/>
          </p:nvSpPr>
          <p:spPr>
            <a:xfrm rot="1264046">
              <a:off x="1292573" y="5213922"/>
              <a:ext cx="681676" cy="93518"/>
            </a:xfrm>
            <a:prstGeom prst="parallelogram">
              <a:avLst>
                <a:gd name="adj" fmla="val 99508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95" name="Parallelogram 194"/>
            <p:cNvSpPr/>
            <p:nvPr/>
          </p:nvSpPr>
          <p:spPr>
            <a:xfrm rot="1360382">
              <a:off x="1277762" y="5341343"/>
              <a:ext cx="323257" cy="63183"/>
            </a:xfrm>
            <a:prstGeom prst="parallelogram">
              <a:avLst>
                <a:gd name="adj" fmla="val 92936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 rot="19774187">
              <a:off x="1358560" y="5240733"/>
              <a:ext cx="70737" cy="13410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97" name="Straight Connector 196"/>
            <p:cNvCxnSpPr/>
            <p:nvPr/>
          </p:nvCxnSpPr>
          <p:spPr>
            <a:xfrm flipH="1">
              <a:off x="1465053" y="5173874"/>
              <a:ext cx="309403" cy="1725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 rot="21217498">
            <a:off x="7051343" y="2052607"/>
            <a:ext cx="696487" cy="317495"/>
            <a:chOff x="1277762" y="5087031"/>
            <a:chExt cx="696487" cy="317495"/>
          </a:xfrm>
        </p:grpSpPr>
        <p:sp>
          <p:nvSpPr>
            <p:cNvPr id="199" name="Oval 198"/>
            <p:cNvSpPr/>
            <p:nvPr/>
          </p:nvSpPr>
          <p:spPr>
            <a:xfrm rot="18957363">
              <a:off x="1714845" y="5087031"/>
              <a:ext cx="117462" cy="16401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00" name="Parallelogram 199"/>
            <p:cNvSpPr/>
            <p:nvPr/>
          </p:nvSpPr>
          <p:spPr>
            <a:xfrm rot="1264046">
              <a:off x="1292573" y="5213922"/>
              <a:ext cx="681676" cy="93518"/>
            </a:xfrm>
            <a:prstGeom prst="parallelogram">
              <a:avLst>
                <a:gd name="adj" fmla="val 99508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02" name="Parallelogram 201"/>
            <p:cNvSpPr/>
            <p:nvPr/>
          </p:nvSpPr>
          <p:spPr>
            <a:xfrm rot="1360382">
              <a:off x="1277762" y="5341343"/>
              <a:ext cx="323257" cy="63183"/>
            </a:xfrm>
            <a:prstGeom prst="parallelogram">
              <a:avLst>
                <a:gd name="adj" fmla="val 92936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 rot="19774187">
              <a:off x="1358560" y="5240733"/>
              <a:ext cx="70737" cy="13410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04" name="Straight Connector 203"/>
            <p:cNvCxnSpPr/>
            <p:nvPr/>
          </p:nvCxnSpPr>
          <p:spPr>
            <a:xfrm flipH="1">
              <a:off x="1465053" y="5173874"/>
              <a:ext cx="309403" cy="1725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" name="Arc 225">
            <a:extLst>
              <a:ext uri="{FF2B5EF4-FFF2-40B4-BE49-F238E27FC236}">
                <a16:creationId xmlns:a16="http://schemas.microsoft.com/office/drawing/2014/main" id="{CE502917-3AC0-4659-906A-6591F1779A67}"/>
              </a:ext>
            </a:extLst>
          </p:cNvPr>
          <p:cNvSpPr/>
          <p:nvPr/>
        </p:nvSpPr>
        <p:spPr>
          <a:xfrm rot="19562834">
            <a:off x="6137726" y="1984760"/>
            <a:ext cx="3893457" cy="2232248"/>
          </a:xfrm>
          <a:prstGeom prst="arc">
            <a:avLst>
              <a:gd name="adj1" fmla="val 16453000"/>
              <a:gd name="adj2" fmla="val 19643834"/>
            </a:avLst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7" name="Arc 226">
            <a:extLst>
              <a:ext uri="{FF2B5EF4-FFF2-40B4-BE49-F238E27FC236}">
                <a16:creationId xmlns:a16="http://schemas.microsoft.com/office/drawing/2014/main" id="{0013409A-2A7B-4858-BDE4-F5016328239B}"/>
              </a:ext>
            </a:extLst>
          </p:cNvPr>
          <p:cNvSpPr/>
          <p:nvPr/>
        </p:nvSpPr>
        <p:spPr>
          <a:xfrm rot="19173814">
            <a:off x="4096097" y="2050058"/>
            <a:ext cx="5007954" cy="2232248"/>
          </a:xfrm>
          <a:prstGeom prst="arc">
            <a:avLst>
              <a:gd name="adj1" fmla="val 17329258"/>
              <a:gd name="adj2" fmla="val 20645395"/>
            </a:avLst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D71531B-5232-4D22-BF07-BDA9FA7B1364}"/>
              </a:ext>
            </a:extLst>
          </p:cNvPr>
          <p:cNvCxnSpPr/>
          <p:nvPr/>
        </p:nvCxnSpPr>
        <p:spPr>
          <a:xfrm>
            <a:off x="5448523" y="4772807"/>
            <a:ext cx="20425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5DF1B99D-8D1D-4C09-81E0-44E2789D5AA5}"/>
              </a:ext>
            </a:extLst>
          </p:cNvPr>
          <p:cNvSpPr txBox="1"/>
          <p:nvPr/>
        </p:nvSpPr>
        <p:spPr>
          <a:xfrm>
            <a:off x="5186769" y="3451452"/>
            <a:ext cx="109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96F8FEB-FA2A-4058-AFCF-9BFCFF4E8986}"/>
              </a:ext>
            </a:extLst>
          </p:cNvPr>
          <p:cNvCxnSpPr>
            <a:cxnSpLocks/>
          </p:cNvCxnSpPr>
          <p:nvPr/>
        </p:nvCxnSpPr>
        <p:spPr>
          <a:xfrm flipH="1">
            <a:off x="6336418" y="4067847"/>
            <a:ext cx="3974" cy="68179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BB7EE973-DA53-4EA4-A460-C88E1F356FA0}"/>
              </a:ext>
            </a:extLst>
          </p:cNvPr>
          <p:cNvCxnSpPr>
            <a:cxnSpLocks/>
          </p:cNvCxnSpPr>
          <p:nvPr/>
        </p:nvCxnSpPr>
        <p:spPr>
          <a:xfrm flipV="1">
            <a:off x="5905309" y="4039454"/>
            <a:ext cx="0" cy="709733"/>
          </a:xfrm>
          <a:prstGeom prst="straightConnector1">
            <a:avLst/>
          </a:prstGeom>
          <a:ln w="19050">
            <a:solidFill>
              <a:srgbClr val="1450E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260635C9-695E-4C64-8903-11475690A8FF}"/>
              </a:ext>
            </a:extLst>
          </p:cNvPr>
          <p:cNvSpPr txBox="1"/>
          <p:nvPr/>
        </p:nvSpPr>
        <p:spPr>
          <a:xfrm>
            <a:off x="8118274" y="4396849"/>
            <a:ext cx="16676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Higher weight  </a:t>
            </a:r>
          </a:p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means a higher </a:t>
            </a:r>
          </a:p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AOA and stalling </a:t>
            </a:r>
          </a:p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speed.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17D5BDB-C87C-4286-B55C-96D48014B12A}"/>
              </a:ext>
            </a:extLst>
          </p:cNvPr>
          <p:cNvGrpSpPr/>
          <p:nvPr/>
        </p:nvGrpSpPr>
        <p:grpSpPr>
          <a:xfrm>
            <a:off x="5402794" y="4517406"/>
            <a:ext cx="937599" cy="602402"/>
            <a:chOff x="758865" y="1281274"/>
            <a:chExt cx="1598038" cy="1026730"/>
          </a:xfrm>
        </p:grpSpPr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C2183794-4B22-4A60-84DF-D86061B334B2}"/>
                </a:ext>
              </a:extLst>
            </p:cNvPr>
            <p:cNvCxnSpPr/>
            <p:nvPr/>
          </p:nvCxnSpPr>
          <p:spPr>
            <a:xfrm>
              <a:off x="1591935" y="1968063"/>
              <a:ext cx="764968" cy="3399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Rounded Rectangle 157">
              <a:extLst>
                <a:ext uri="{FF2B5EF4-FFF2-40B4-BE49-F238E27FC236}">
                  <a16:creationId xmlns:a16="http://schemas.microsoft.com/office/drawing/2014/main" id="{53FDCCCC-A822-4193-9E1B-0AC946B61B00}"/>
                </a:ext>
              </a:extLst>
            </p:cNvPr>
            <p:cNvSpPr/>
            <p:nvPr/>
          </p:nvSpPr>
          <p:spPr>
            <a:xfrm rot="1935924">
              <a:off x="1458209" y="1585596"/>
              <a:ext cx="267452" cy="35931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533D5208-EAD9-429D-B9DC-3EEB5C518ACB}"/>
                </a:ext>
              </a:extLst>
            </p:cNvPr>
            <p:cNvCxnSpPr/>
            <p:nvPr/>
          </p:nvCxnSpPr>
          <p:spPr>
            <a:xfrm rot="1935924">
              <a:off x="1356603" y="1661975"/>
              <a:ext cx="6129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ounded Rectangle 12">
              <a:extLst>
                <a:ext uri="{FF2B5EF4-FFF2-40B4-BE49-F238E27FC236}">
                  <a16:creationId xmlns:a16="http://schemas.microsoft.com/office/drawing/2014/main" id="{8091B0C1-FE40-4AC9-8493-21CD855A4C88}"/>
                </a:ext>
              </a:extLst>
            </p:cNvPr>
            <p:cNvSpPr/>
            <p:nvPr/>
          </p:nvSpPr>
          <p:spPr>
            <a:xfrm rot="1935924">
              <a:off x="1582259" y="1653967"/>
              <a:ext cx="92831" cy="105052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2B2D45EC-1A63-4D68-812B-8108ED22F1E8}"/>
                </a:ext>
              </a:extLst>
            </p:cNvPr>
            <p:cNvCxnSpPr/>
            <p:nvPr/>
          </p:nvCxnSpPr>
          <p:spPr>
            <a:xfrm>
              <a:off x="758865" y="1281274"/>
              <a:ext cx="647088" cy="55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ECE7F905-EAAA-411A-8E1E-6ED10ACAFACD}"/>
                </a:ext>
              </a:extLst>
            </p:cNvPr>
            <p:cNvCxnSpPr/>
            <p:nvPr/>
          </p:nvCxnSpPr>
          <p:spPr>
            <a:xfrm flipH="1">
              <a:off x="1657755" y="1420880"/>
              <a:ext cx="145008" cy="2372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2364043-6B07-4FD9-AEF8-90EC40D434CC}"/>
              </a:ext>
            </a:extLst>
          </p:cNvPr>
          <p:cNvCxnSpPr>
            <a:cxnSpLocks/>
          </p:cNvCxnSpPr>
          <p:nvPr/>
        </p:nvCxnSpPr>
        <p:spPr>
          <a:xfrm flipV="1">
            <a:off x="5989099" y="4027023"/>
            <a:ext cx="367505" cy="617759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86540F76-A093-44CA-98D9-EE9EF1B93DD4}"/>
              </a:ext>
            </a:extLst>
          </p:cNvPr>
          <p:cNvCxnSpPr>
            <a:cxnSpLocks/>
          </p:cNvCxnSpPr>
          <p:nvPr/>
        </p:nvCxnSpPr>
        <p:spPr>
          <a:xfrm>
            <a:off x="5905309" y="4766880"/>
            <a:ext cx="451294" cy="37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0598B62-A974-4F61-9DED-1BAF33B875EF}"/>
              </a:ext>
            </a:extLst>
          </p:cNvPr>
          <p:cNvCxnSpPr>
            <a:cxnSpLocks/>
          </p:cNvCxnSpPr>
          <p:nvPr/>
        </p:nvCxnSpPr>
        <p:spPr>
          <a:xfrm flipH="1">
            <a:off x="5886293" y="4039453"/>
            <a:ext cx="459377" cy="0"/>
          </a:xfrm>
          <a:prstGeom prst="line">
            <a:avLst/>
          </a:prstGeom>
          <a:ln w="1905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5CF0FBC-D3D5-4957-AB7F-8D16CE19ED20}"/>
              </a:ext>
            </a:extLst>
          </p:cNvPr>
          <p:cNvCxnSpPr>
            <a:cxnSpLocks/>
          </p:cNvCxnSpPr>
          <p:nvPr/>
        </p:nvCxnSpPr>
        <p:spPr>
          <a:xfrm flipH="1">
            <a:off x="7989533" y="4067216"/>
            <a:ext cx="3974" cy="68179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F116C241-E4A3-47E7-9BB0-24AE81118872}"/>
              </a:ext>
            </a:extLst>
          </p:cNvPr>
          <p:cNvCxnSpPr>
            <a:cxnSpLocks/>
          </p:cNvCxnSpPr>
          <p:nvPr/>
        </p:nvCxnSpPr>
        <p:spPr>
          <a:xfrm flipV="1">
            <a:off x="7489485" y="3923134"/>
            <a:ext cx="0" cy="852360"/>
          </a:xfrm>
          <a:prstGeom prst="straightConnector1">
            <a:avLst/>
          </a:prstGeom>
          <a:ln w="19050">
            <a:solidFill>
              <a:srgbClr val="1450E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97397FED-34F2-4E43-B228-F7BBA94E280A}"/>
              </a:ext>
            </a:extLst>
          </p:cNvPr>
          <p:cNvGrpSpPr/>
          <p:nvPr/>
        </p:nvGrpSpPr>
        <p:grpSpPr>
          <a:xfrm>
            <a:off x="6986970" y="4517406"/>
            <a:ext cx="937599" cy="602402"/>
            <a:chOff x="758865" y="1281274"/>
            <a:chExt cx="1598038" cy="1026730"/>
          </a:xfrm>
        </p:grpSpPr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C8738707-BF3F-41C2-BF65-92C2CC669CA0}"/>
                </a:ext>
              </a:extLst>
            </p:cNvPr>
            <p:cNvCxnSpPr/>
            <p:nvPr/>
          </p:nvCxnSpPr>
          <p:spPr>
            <a:xfrm>
              <a:off x="1591935" y="1968063"/>
              <a:ext cx="764968" cy="3399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Rounded Rectangle 175">
              <a:extLst>
                <a:ext uri="{FF2B5EF4-FFF2-40B4-BE49-F238E27FC236}">
                  <a16:creationId xmlns:a16="http://schemas.microsoft.com/office/drawing/2014/main" id="{B5B8B449-E9AA-4954-8502-DCD5E75DD221}"/>
                </a:ext>
              </a:extLst>
            </p:cNvPr>
            <p:cNvSpPr/>
            <p:nvPr/>
          </p:nvSpPr>
          <p:spPr>
            <a:xfrm rot="1935924">
              <a:off x="1458209" y="1585596"/>
              <a:ext cx="267452" cy="35931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652BC007-2D5A-44C7-89E5-2FFF0EFCBA97}"/>
                </a:ext>
              </a:extLst>
            </p:cNvPr>
            <p:cNvCxnSpPr/>
            <p:nvPr/>
          </p:nvCxnSpPr>
          <p:spPr>
            <a:xfrm rot="1935924">
              <a:off x="1356603" y="1661975"/>
              <a:ext cx="6129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Rounded Rectangle 12">
              <a:extLst>
                <a:ext uri="{FF2B5EF4-FFF2-40B4-BE49-F238E27FC236}">
                  <a16:creationId xmlns:a16="http://schemas.microsoft.com/office/drawing/2014/main" id="{A548C349-58E1-4C3B-834B-3A0F292F30E0}"/>
                </a:ext>
              </a:extLst>
            </p:cNvPr>
            <p:cNvSpPr/>
            <p:nvPr/>
          </p:nvSpPr>
          <p:spPr>
            <a:xfrm rot="1935924">
              <a:off x="1582259" y="1653967"/>
              <a:ext cx="92831" cy="105052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3C728FC-3B76-42DA-8FAC-D7D1B8F01883}"/>
                </a:ext>
              </a:extLst>
            </p:cNvPr>
            <p:cNvCxnSpPr/>
            <p:nvPr/>
          </p:nvCxnSpPr>
          <p:spPr>
            <a:xfrm>
              <a:off x="758865" y="1281274"/>
              <a:ext cx="647088" cy="55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26A85C2B-7983-4C19-B78C-EDCB37064C9A}"/>
                </a:ext>
              </a:extLst>
            </p:cNvPr>
            <p:cNvCxnSpPr/>
            <p:nvPr/>
          </p:nvCxnSpPr>
          <p:spPr>
            <a:xfrm flipH="1">
              <a:off x="1657755" y="1420880"/>
              <a:ext cx="145008" cy="2372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72FC4304-56EA-40E9-80C3-6A7641F488EE}"/>
              </a:ext>
            </a:extLst>
          </p:cNvPr>
          <p:cNvCxnSpPr>
            <a:cxnSpLocks/>
          </p:cNvCxnSpPr>
          <p:nvPr/>
        </p:nvCxnSpPr>
        <p:spPr>
          <a:xfrm flipV="1">
            <a:off x="7573275" y="3937782"/>
            <a:ext cx="429321" cy="707001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7BA83605-3A76-4108-9C12-8BFD963EBDA1}"/>
              </a:ext>
            </a:extLst>
          </p:cNvPr>
          <p:cNvCxnSpPr>
            <a:cxnSpLocks/>
          </p:cNvCxnSpPr>
          <p:nvPr/>
        </p:nvCxnSpPr>
        <p:spPr>
          <a:xfrm>
            <a:off x="7489485" y="4766882"/>
            <a:ext cx="513110" cy="414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4B219DB-C926-43D3-9546-8D37C94D75DD}"/>
              </a:ext>
            </a:extLst>
          </p:cNvPr>
          <p:cNvCxnSpPr>
            <a:cxnSpLocks/>
          </p:cNvCxnSpPr>
          <p:nvPr/>
        </p:nvCxnSpPr>
        <p:spPr>
          <a:xfrm flipH="1">
            <a:off x="7513118" y="3937397"/>
            <a:ext cx="459377" cy="0"/>
          </a:xfrm>
          <a:prstGeom prst="line">
            <a:avLst/>
          </a:prstGeom>
          <a:ln w="1905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5B9E28BA-807E-4F6F-B1C1-0A8DD948CE20}"/>
              </a:ext>
            </a:extLst>
          </p:cNvPr>
          <p:cNvCxnSpPr>
            <a:cxnSpLocks/>
          </p:cNvCxnSpPr>
          <p:nvPr/>
        </p:nvCxnSpPr>
        <p:spPr>
          <a:xfrm>
            <a:off x="5903723" y="4776710"/>
            <a:ext cx="0" cy="743418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749A5D19-84C3-40F3-9FCD-C23AABF6301F}"/>
              </a:ext>
            </a:extLst>
          </p:cNvPr>
          <p:cNvCxnSpPr>
            <a:cxnSpLocks/>
          </p:cNvCxnSpPr>
          <p:nvPr/>
        </p:nvCxnSpPr>
        <p:spPr>
          <a:xfrm>
            <a:off x="7489485" y="4768760"/>
            <a:ext cx="0" cy="859316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2F584581-1080-44AB-AFCA-E88ECB601E3B}"/>
              </a:ext>
            </a:extLst>
          </p:cNvPr>
          <p:cNvCxnSpPr/>
          <p:nvPr/>
        </p:nvCxnSpPr>
        <p:spPr>
          <a:xfrm>
            <a:off x="5532674" y="5520128"/>
            <a:ext cx="760907" cy="0"/>
          </a:xfrm>
          <a:prstGeom prst="line">
            <a:avLst/>
          </a:prstGeom>
          <a:ln w="12700"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A8502F49-9AC4-4302-A2C2-8E7EB34FA52C}"/>
              </a:ext>
            </a:extLst>
          </p:cNvPr>
          <p:cNvCxnSpPr/>
          <p:nvPr/>
        </p:nvCxnSpPr>
        <p:spPr>
          <a:xfrm>
            <a:off x="7110431" y="5627465"/>
            <a:ext cx="760907" cy="0"/>
          </a:xfrm>
          <a:prstGeom prst="line">
            <a:avLst/>
          </a:prstGeom>
          <a:ln w="12700"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71171E78-68D2-47E6-968B-A14ADE1BE040}"/>
              </a:ext>
            </a:extLst>
          </p:cNvPr>
          <p:cNvSpPr txBox="1"/>
          <p:nvPr/>
        </p:nvSpPr>
        <p:spPr>
          <a:xfrm>
            <a:off x="5877348" y="5285311"/>
            <a:ext cx="451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5042D47-D095-4CDE-943B-6D8052072F0A}"/>
              </a:ext>
            </a:extLst>
          </p:cNvPr>
          <p:cNvSpPr txBox="1"/>
          <p:nvPr/>
        </p:nvSpPr>
        <p:spPr>
          <a:xfrm>
            <a:off x="7470468" y="5391192"/>
            <a:ext cx="451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8791A3CA-E8AF-41FA-A113-5B61530F2710}"/>
              </a:ext>
            </a:extLst>
          </p:cNvPr>
          <p:cNvSpPr txBox="1"/>
          <p:nvPr/>
        </p:nvSpPr>
        <p:spPr>
          <a:xfrm>
            <a:off x="5546810" y="5765001"/>
            <a:ext cx="3724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 affects only the maximum rate and minimum radius that can be achieved by an aircraft in a turn.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1095E93-8187-43BE-A41F-7999A7D34653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THE TURN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86CAA4B-4533-4437-BC8F-7894A88CBF43}"/>
              </a:ext>
            </a:extLst>
          </p:cNvPr>
          <p:cNvCxnSpPr/>
          <p:nvPr/>
        </p:nvCxnSpPr>
        <p:spPr>
          <a:xfrm>
            <a:off x="4944291" y="709566"/>
            <a:ext cx="0" cy="5616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29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id="{998E27E8-FB24-4D6F-8848-12BCAF191E5D}"/>
              </a:ext>
            </a:extLst>
          </p:cNvPr>
          <p:cNvSpPr txBox="1"/>
          <p:nvPr/>
        </p:nvSpPr>
        <p:spPr>
          <a:xfrm>
            <a:off x="3296816" y="2127433"/>
            <a:ext cx="1396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Higher IAS</a:t>
            </a: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- 15° AOA</a:t>
            </a: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Max. bank   </a:t>
            </a: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angle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98E27E8-FB24-4D6F-8848-12BCAF191E5D}"/>
              </a:ext>
            </a:extLst>
          </p:cNvPr>
          <p:cNvSpPr txBox="1"/>
          <p:nvPr/>
        </p:nvSpPr>
        <p:spPr>
          <a:xfrm>
            <a:off x="675690" y="2127433"/>
            <a:ext cx="12885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Low IAS</a:t>
            </a: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- 15° AOA</a:t>
            </a: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Max. bank   </a:t>
            </a: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angle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CE0921A-55A1-4513-8FD5-A22856B3F6B0}"/>
              </a:ext>
            </a:extLst>
          </p:cNvPr>
          <p:cNvCxnSpPr>
            <a:cxnSpLocks/>
          </p:cNvCxnSpPr>
          <p:nvPr/>
        </p:nvCxnSpPr>
        <p:spPr>
          <a:xfrm>
            <a:off x="7318709" y="1929412"/>
            <a:ext cx="173" cy="171591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E03747D-D7CA-4D8A-913D-0B493C7865AE}"/>
              </a:ext>
            </a:extLst>
          </p:cNvPr>
          <p:cNvCxnSpPr>
            <a:cxnSpLocks/>
          </p:cNvCxnSpPr>
          <p:nvPr/>
        </p:nvCxnSpPr>
        <p:spPr>
          <a:xfrm flipV="1">
            <a:off x="2186068" y="1353344"/>
            <a:ext cx="419547" cy="62061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98E27E8-FB24-4D6F-8848-12BCAF191E5D}"/>
              </a:ext>
            </a:extLst>
          </p:cNvPr>
          <p:cNvSpPr txBox="1"/>
          <p:nvPr/>
        </p:nvSpPr>
        <p:spPr>
          <a:xfrm>
            <a:off x="2040939" y="286551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CE0921A-55A1-4513-8FD5-A22856B3F6B0}"/>
              </a:ext>
            </a:extLst>
          </p:cNvPr>
          <p:cNvCxnSpPr>
            <a:cxnSpLocks/>
          </p:cNvCxnSpPr>
          <p:nvPr/>
        </p:nvCxnSpPr>
        <p:spPr>
          <a:xfrm flipH="1">
            <a:off x="2583283" y="1497360"/>
            <a:ext cx="3974" cy="68179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86C7538-BDA6-492E-B7FA-B2D326BF8FDC}"/>
              </a:ext>
            </a:extLst>
          </p:cNvPr>
          <p:cNvCxnSpPr>
            <a:cxnSpLocks/>
          </p:cNvCxnSpPr>
          <p:nvPr/>
        </p:nvCxnSpPr>
        <p:spPr>
          <a:xfrm flipH="1">
            <a:off x="2074862" y="1353344"/>
            <a:ext cx="459377" cy="0"/>
          </a:xfrm>
          <a:prstGeom prst="line">
            <a:avLst/>
          </a:prstGeom>
          <a:ln w="1905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57D28B6F-0A0C-4FDD-AA0E-BE7AB61929B2}"/>
              </a:ext>
            </a:extLst>
          </p:cNvPr>
          <p:cNvSpPr txBox="1"/>
          <p:nvPr/>
        </p:nvSpPr>
        <p:spPr>
          <a:xfrm>
            <a:off x="1603156" y="1220365"/>
            <a:ext cx="451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VCL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53DF389-7A23-42DE-B5A7-394D86AEE0C3}"/>
              </a:ext>
            </a:extLst>
          </p:cNvPr>
          <p:cNvSpPr txBox="1"/>
          <p:nvPr/>
        </p:nvSpPr>
        <p:spPr>
          <a:xfrm>
            <a:off x="2550556" y="1209332"/>
            <a:ext cx="2068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6F08AE8-7819-4027-B557-0277B65FDCBE}"/>
              </a:ext>
            </a:extLst>
          </p:cNvPr>
          <p:cNvSpPr txBox="1"/>
          <p:nvPr/>
        </p:nvSpPr>
        <p:spPr>
          <a:xfrm>
            <a:off x="1280592" y="4319611"/>
            <a:ext cx="23459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Requirements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Max turning force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Max lift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Max angle of bank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Max power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906B5C2-25D2-4FD9-8AE1-D467AD5656C8}"/>
              </a:ext>
            </a:extLst>
          </p:cNvPr>
          <p:cNvSpPr txBox="1"/>
          <p:nvPr/>
        </p:nvSpPr>
        <p:spPr>
          <a:xfrm>
            <a:off x="3327166" y="4319611"/>
            <a:ext cx="23459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Limitations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Pilot ‘g’ loading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Aircraft ‘G’ loading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Power available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Critical AOA</a:t>
            </a:r>
          </a:p>
        </p:txBody>
      </p:sp>
      <p:grpSp>
        <p:nvGrpSpPr>
          <p:cNvPr id="16" name="Group 15"/>
          <p:cNvGrpSpPr/>
          <p:nvPr/>
        </p:nvGrpSpPr>
        <p:grpSpPr>
          <a:xfrm rot="177029">
            <a:off x="1169072" y="1753832"/>
            <a:ext cx="1598038" cy="1026730"/>
            <a:chOff x="758865" y="1281274"/>
            <a:chExt cx="1598038" cy="102673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4245AC0-B5D0-493E-8800-5437A16DFFF1}"/>
                </a:ext>
              </a:extLst>
            </p:cNvPr>
            <p:cNvCxnSpPr/>
            <p:nvPr/>
          </p:nvCxnSpPr>
          <p:spPr>
            <a:xfrm>
              <a:off x="1591935" y="1968063"/>
              <a:ext cx="764968" cy="3399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ed Rectangle 9">
              <a:extLst>
                <a:ext uri="{FF2B5EF4-FFF2-40B4-BE49-F238E27FC236}">
                  <a16:creationId xmlns:a16="http://schemas.microsoft.com/office/drawing/2014/main" id="{97AABBF5-271E-4193-8169-95FC9C10DAFA}"/>
                </a:ext>
              </a:extLst>
            </p:cNvPr>
            <p:cNvSpPr/>
            <p:nvPr/>
          </p:nvSpPr>
          <p:spPr>
            <a:xfrm rot="1935924">
              <a:off x="1458209" y="1585596"/>
              <a:ext cx="267452" cy="35931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F7039C5-C6A5-4D9A-B15F-FE00CA8971D6}"/>
                </a:ext>
              </a:extLst>
            </p:cNvPr>
            <p:cNvCxnSpPr/>
            <p:nvPr/>
          </p:nvCxnSpPr>
          <p:spPr>
            <a:xfrm rot="1935924">
              <a:off x="1356603" y="1661975"/>
              <a:ext cx="6129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12">
              <a:extLst>
                <a:ext uri="{FF2B5EF4-FFF2-40B4-BE49-F238E27FC236}">
                  <a16:creationId xmlns:a16="http://schemas.microsoft.com/office/drawing/2014/main" id="{81363A3A-285F-4E2A-8498-BF4201443539}"/>
                </a:ext>
              </a:extLst>
            </p:cNvPr>
            <p:cNvSpPr/>
            <p:nvPr/>
          </p:nvSpPr>
          <p:spPr>
            <a:xfrm rot="1935924">
              <a:off x="1582259" y="1653967"/>
              <a:ext cx="92831" cy="105052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4245AC0-B5D0-493E-8800-5437A16DFFF1}"/>
                </a:ext>
              </a:extLst>
            </p:cNvPr>
            <p:cNvCxnSpPr/>
            <p:nvPr/>
          </p:nvCxnSpPr>
          <p:spPr>
            <a:xfrm>
              <a:off x="758865" y="1281274"/>
              <a:ext cx="647088" cy="55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F7039C5-C6A5-4D9A-B15F-FE00CA8971D6}"/>
                </a:ext>
              </a:extLst>
            </p:cNvPr>
            <p:cNvCxnSpPr/>
            <p:nvPr/>
          </p:nvCxnSpPr>
          <p:spPr>
            <a:xfrm flipH="1">
              <a:off x="1657755" y="1420880"/>
              <a:ext cx="145008" cy="2372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 rot="1440233">
            <a:off x="3790825" y="1756953"/>
            <a:ext cx="1598038" cy="1026730"/>
            <a:chOff x="758865" y="1281274"/>
            <a:chExt cx="1598038" cy="1026730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245AC0-B5D0-493E-8800-5437A16DFFF1}"/>
                </a:ext>
              </a:extLst>
            </p:cNvPr>
            <p:cNvCxnSpPr/>
            <p:nvPr/>
          </p:nvCxnSpPr>
          <p:spPr>
            <a:xfrm>
              <a:off x="1591935" y="1968063"/>
              <a:ext cx="764968" cy="3399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ounded Rectangle 9">
              <a:extLst>
                <a:ext uri="{FF2B5EF4-FFF2-40B4-BE49-F238E27FC236}">
                  <a16:creationId xmlns:a16="http://schemas.microsoft.com/office/drawing/2014/main" id="{97AABBF5-271E-4193-8169-95FC9C10DAFA}"/>
                </a:ext>
              </a:extLst>
            </p:cNvPr>
            <p:cNvSpPr/>
            <p:nvPr/>
          </p:nvSpPr>
          <p:spPr>
            <a:xfrm rot="1935924">
              <a:off x="1458209" y="1585596"/>
              <a:ext cx="267452" cy="35931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FF7039C5-C6A5-4D9A-B15F-FE00CA8971D6}"/>
                </a:ext>
              </a:extLst>
            </p:cNvPr>
            <p:cNvCxnSpPr/>
            <p:nvPr/>
          </p:nvCxnSpPr>
          <p:spPr>
            <a:xfrm rot="1935924">
              <a:off x="1356603" y="1661975"/>
              <a:ext cx="6129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12">
              <a:extLst>
                <a:ext uri="{FF2B5EF4-FFF2-40B4-BE49-F238E27FC236}">
                  <a16:creationId xmlns:a16="http://schemas.microsoft.com/office/drawing/2014/main" id="{81363A3A-285F-4E2A-8498-BF4201443539}"/>
                </a:ext>
              </a:extLst>
            </p:cNvPr>
            <p:cNvSpPr/>
            <p:nvPr/>
          </p:nvSpPr>
          <p:spPr>
            <a:xfrm rot="1935924">
              <a:off x="1582259" y="1653967"/>
              <a:ext cx="92831" cy="105052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4245AC0-B5D0-493E-8800-5437A16DFFF1}"/>
                </a:ext>
              </a:extLst>
            </p:cNvPr>
            <p:cNvCxnSpPr/>
            <p:nvPr/>
          </p:nvCxnSpPr>
          <p:spPr>
            <a:xfrm>
              <a:off x="758865" y="1281274"/>
              <a:ext cx="647088" cy="55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FF7039C5-C6A5-4D9A-B15F-FE00CA8971D6}"/>
                </a:ext>
              </a:extLst>
            </p:cNvPr>
            <p:cNvCxnSpPr/>
            <p:nvPr/>
          </p:nvCxnSpPr>
          <p:spPr>
            <a:xfrm flipH="1">
              <a:off x="1657755" y="1420880"/>
              <a:ext cx="145008" cy="2372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71F5F15-CA20-46FE-A913-02023A2E2626}"/>
              </a:ext>
            </a:extLst>
          </p:cNvPr>
          <p:cNvCxnSpPr>
            <a:cxnSpLocks/>
          </p:cNvCxnSpPr>
          <p:nvPr/>
        </p:nvCxnSpPr>
        <p:spPr>
          <a:xfrm>
            <a:off x="2037486" y="2197354"/>
            <a:ext cx="5838" cy="830498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24D103D-B11C-4E2B-B254-1C2260038C3A}"/>
              </a:ext>
            </a:extLst>
          </p:cNvPr>
          <p:cNvCxnSpPr>
            <a:cxnSpLocks/>
          </p:cNvCxnSpPr>
          <p:nvPr/>
        </p:nvCxnSpPr>
        <p:spPr>
          <a:xfrm flipV="1">
            <a:off x="2043324" y="1353348"/>
            <a:ext cx="0" cy="709733"/>
          </a:xfrm>
          <a:prstGeom prst="straightConnector1">
            <a:avLst/>
          </a:prstGeom>
          <a:ln w="19050">
            <a:solidFill>
              <a:srgbClr val="1450E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4617985-F063-4663-8E79-86B30E711B6F}"/>
              </a:ext>
            </a:extLst>
          </p:cNvPr>
          <p:cNvCxnSpPr>
            <a:cxnSpLocks/>
          </p:cNvCxnSpPr>
          <p:nvPr/>
        </p:nvCxnSpPr>
        <p:spPr>
          <a:xfrm flipV="1">
            <a:off x="2047540" y="2168982"/>
            <a:ext cx="545085" cy="28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F653AB19-C742-4549-8CB8-8848C45A2646}"/>
              </a:ext>
            </a:extLst>
          </p:cNvPr>
          <p:cNvSpPr txBox="1"/>
          <p:nvPr/>
        </p:nvSpPr>
        <p:spPr>
          <a:xfrm>
            <a:off x="2544879" y="2031365"/>
            <a:ext cx="5023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HCL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4250713" y="1203815"/>
            <a:ext cx="2070443" cy="1963922"/>
            <a:chOff x="3496625" y="975211"/>
            <a:chExt cx="2070443" cy="1963922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653AB19-C742-4549-8CB8-8848C45A2646}"/>
                </a:ext>
              </a:extLst>
            </p:cNvPr>
            <p:cNvSpPr txBox="1"/>
            <p:nvPr/>
          </p:nvSpPr>
          <p:spPr>
            <a:xfrm>
              <a:off x="5115812" y="1853975"/>
              <a:ext cx="451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HCL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24D103D-B11C-4E2B-B254-1C2260038C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3928" y="1124744"/>
              <a:ext cx="0" cy="709733"/>
            </a:xfrm>
            <a:prstGeom prst="straightConnector1">
              <a:avLst/>
            </a:prstGeom>
            <a:ln w="19050">
              <a:solidFill>
                <a:srgbClr val="1450E6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AE03747D-D7CA-4D8A-913D-0B493C7865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3564" y="1115778"/>
              <a:ext cx="1016766" cy="706471"/>
            </a:xfrm>
            <a:prstGeom prst="straightConnector1">
              <a:avLst/>
            </a:prstGeom>
            <a:ln w="19050">
              <a:solidFill>
                <a:srgbClr val="1450E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86C7538-BDA6-492E-B7FA-B2D326BF8FD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64786" y="1130260"/>
              <a:ext cx="1039262" cy="8066"/>
            </a:xfrm>
            <a:prstGeom prst="line">
              <a:avLst/>
            </a:prstGeom>
            <a:ln w="19050">
              <a:solidFill>
                <a:srgbClr val="145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C4617985-F063-4663-8E79-86B30E711B6F}"/>
                </a:ext>
              </a:extLst>
            </p:cNvPr>
            <p:cNvCxnSpPr>
              <a:cxnSpLocks/>
            </p:cNvCxnSpPr>
            <p:nvPr/>
          </p:nvCxnSpPr>
          <p:spPr>
            <a:xfrm>
              <a:off x="3929573" y="1987500"/>
              <a:ext cx="1214461" cy="994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9CE0921A-55A1-4513-8FD5-A22856B3F6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40519" y="1243282"/>
              <a:ext cx="7031" cy="722978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A71F5F15-CA20-46FE-A913-02023A2E2626}"/>
                </a:ext>
              </a:extLst>
            </p:cNvPr>
            <p:cNvCxnSpPr>
              <a:cxnSpLocks/>
            </p:cNvCxnSpPr>
            <p:nvPr/>
          </p:nvCxnSpPr>
          <p:spPr>
            <a:xfrm>
              <a:off x="3921009" y="2015939"/>
              <a:ext cx="5838" cy="830498"/>
            </a:xfrm>
            <a:prstGeom prst="straightConnector1">
              <a:avLst/>
            </a:prstGeom>
            <a:ln w="19050">
              <a:solidFill>
                <a:srgbClr val="00BE2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98E27E8-FB24-4D6F-8848-12BCAF191E5D}"/>
                </a:ext>
              </a:extLst>
            </p:cNvPr>
            <p:cNvSpPr txBox="1"/>
            <p:nvPr/>
          </p:nvSpPr>
          <p:spPr>
            <a:xfrm>
              <a:off x="3916712" y="2677523"/>
              <a:ext cx="3600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W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7D28B6F-0A0C-4FDD-AA0E-BE7AB61929B2}"/>
                </a:ext>
              </a:extLst>
            </p:cNvPr>
            <p:cNvSpPr txBox="1"/>
            <p:nvPr/>
          </p:nvSpPr>
          <p:spPr>
            <a:xfrm>
              <a:off x="3496625" y="999827"/>
              <a:ext cx="451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VCL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53DF389-7A23-42DE-B5A7-394D86AEE0C3}"/>
                </a:ext>
              </a:extLst>
            </p:cNvPr>
            <p:cNvSpPr txBox="1"/>
            <p:nvPr/>
          </p:nvSpPr>
          <p:spPr>
            <a:xfrm>
              <a:off x="5134546" y="975211"/>
              <a:ext cx="2068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</a:t>
              </a: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998E27E8-FB24-4D6F-8848-12BCAF191E5D}"/>
              </a:ext>
            </a:extLst>
          </p:cNvPr>
          <p:cNvSpPr txBox="1"/>
          <p:nvPr/>
        </p:nvSpPr>
        <p:spPr>
          <a:xfrm>
            <a:off x="1496616" y="3206968"/>
            <a:ext cx="2286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Small CPF 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Large radius 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Low rate of turn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98E27E8-FB24-4D6F-8848-12BCAF191E5D}"/>
              </a:ext>
            </a:extLst>
          </p:cNvPr>
          <p:cNvSpPr txBox="1"/>
          <p:nvPr/>
        </p:nvSpPr>
        <p:spPr>
          <a:xfrm>
            <a:off x="4106212" y="3206968"/>
            <a:ext cx="2286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Greater CPF 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Smaller radius 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Higher rate of turn</a:t>
            </a: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6969224" y="1578921"/>
            <a:ext cx="0" cy="20786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6969224" y="3657600"/>
            <a:ext cx="201622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F653AB19-C742-4549-8CB8-8848C45A2646}"/>
              </a:ext>
            </a:extLst>
          </p:cNvPr>
          <p:cNvSpPr txBox="1"/>
          <p:nvPr/>
        </p:nvSpPr>
        <p:spPr>
          <a:xfrm>
            <a:off x="6393164" y="1796429"/>
            <a:ext cx="7653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Radius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653AB19-C742-4549-8CB8-8848C45A2646}"/>
              </a:ext>
            </a:extLst>
          </p:cNvPr>
          <p:cNvSpPr txBox="1"/>
          <p:nvPr/>
        </p:nvSpPr>
        <p:spPr>
          <a:xfrm>
            <a:off x="8531274" y="3657604"/>
            <a:ext cx="526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IAS</a:t>
            </a:r>
          </a:p>
        </p:txBody>
      </p:sp>
      <p:sp>
        <p:nvSpPr>
          <p:cNvPr id="113" name="Arc 112"/>
          <p:cNvSpPr/>
          <p:nvPr/>
        </p:nvSpPr>
        <p:spPr>
          <a:xfrm rot="10800000">
            <a:off x="7322930" y="483666"/>
            <a:ext cx="1752667" cy="2813894"/>
          </a:xfrm>
          <a:prstGeom prst="arc">
            <a:avLst>
              <a:gd name="adj1" fmla="val 16523015"/>
              <a:gd name="adj2" fmla="val 0"/>
            </a:avLst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4" name="Arc 113"/>
          <p:cNvSpPr/>
          <p:nvPr/>
        </p:nvSpPr>
        <p:spPr>
          <a:xfrm rot="10800000">
            <a:off x="7487823" y="2216100"/>
            <a:ext cx="2135562" cy="1126744"/>
          </a:xfrm>
          <a:prstGeom prst="arc">
            <a:avLst>
              <a:gd name="adj1" fmla="val 16213184"/>
              <a:gd name="adj2" fmla="val 18884329"/>
            </a:avLst>
          </a:prstGeom>
          <a:ln w="1270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CE0921A-55A1-4513-8FD5-A22856B3F6B0}"/>
              </a:ext>
            </a:extLst>
          </p:cNvPr>
          <p:cNvCxnSpPr>
            <a:cxnSpLocks/>
          </p:cNvCxnSpPr>
          <p:nvPr/>
        </p:nvCxnSpPr>
        <p:spPr>
          <a:xfrm>
            <a:off x="8049344" y="3297560"/>
            <a:ext cx="0" cy="36004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F653AB19-C742-4549-8CB8-8848C45A2646}"/>
              </a:ext>
            </a:extLst>
          </p:cNvPr>
          <p:cNvSpPr txBox="1"/>
          <p:nvPr/>
        </p:nvSpPr>
        <p:spPr>
          <a:xfrm>
            <a:off x="7006866" y="3640481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Stall V</a:t>
            </a:r>
            <a:r>
              <a:rPr lang="en-NZ" sz="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V</a:t>
            </a:r>
            <a:r>
              <a:rPr lang="en-NZ" sz="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F653AB19-C742-4549-8CB8-8848C45A2646}"/>
              </a:ext>
            </a:extLst>
          </p:cNvPr>
          <p:cNvSpPr txBox="1"/>
          <p:nvPr/>
        </p:nvSpPr>
        <p:spPr>
          <a:xfrm>
            <a:off x="7900701" y="2917667"/>
            <a:ext cx="6136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‘G’ limit</a:t>
            </a:r>
            <a:endParaRPr lang="en-NZ" sz="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CE0921A-55A1-4513-8FD5-A22856B3F6B0}"/>
              </a:ext>
            </a:extLst>
          </p:cNvPr>
          <p:cNvCxnSpPr>
            <a:cxnSpLocks/>
          </p:cNvCxnSpPr>
          <p:nvPr/>
        </p:nvCxnSpPr>
        <p:spPr>
          <a:xfrm flipH="1">
            <a:off x="8072648" y="3141969"/>
            <a:ext cx="36004" cy="83587"/>
          </a:xfrm>
          <a:prstGeom prst="line">
            <a:avLst/>
          </a:prstGeom>
          <a:ln w="95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D5314BEB-1631-4EEE-B0FA-208AAEFFC10D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MAX RATE TURN</a:t>
            </a:r>
          </a:p>
        </p:txBody>
      </p:sp>
    </p:spTree>
    <p:extLst>
      <p:ext uri="{BB962C8B-B14F-4D97-AF65-F5344CB8AC3E}">
        <p14:creationId xmlns:p14="http://schemas.microsoft.com/office/powerpoint/2010/main" val="328052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Connector 96"/>
          <p:cNvCxnSpPr/>
          <p:nvPr/>
        </p:nvCxnSpPr>
        <p:spPr>
          <a:xfrm>
            <a:off x="7947072" y="3247158"/>
            <a:ext cx="368776" cy="318861"/>
          </a:xfrm>
          <a:prstGeom prst="line">
            <a:avLst/>
          </a:prstGeom>
          <a:ln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7966342" y="4295344"/>
            <a:ext cx="358536" cy="418626"/>
          </a:xfrm>
          <a:prstGeom prst="line">
            <a:avLst/>
          </a:prstGeom>
          <a:ln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6048F20-5193-45D2-BD7D-7F6D807777F3}"/>
              </a:ext>
            </a:extLst>
          </p:cNvPr>
          <p:cNvCxnSpPr>
            <a:cxnSpLocks/>
          </p:cNvCxnSpPr>
          <p:nvPr/>
        </p:nvCxnSpPr>
        <p:spPr>
          <a:xfrm>
            <a:off x="2347920" y="1740490"/>
            <a:ext cx="297527" cy="173625"/>
          </a:xfrm>
          <a:prstGeom prst="line">
            <a:avLst/>
          </a:prstGeom>
          <a:ln w="1905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C6EABF74-A121-4E55-91D0-2825790A4877}"/>
              </a:ext>
            </a:extLst>
          </p:cNvPr>
          <p:cNvCxnSpPr>
            <a:cxnSpLocks/>
          </p:cNvCxnSpPr>
          <p:nvPr/>
        </p:nvCxnSpPr>
        <p:spPr>
          <a:xfrm flipV="1">
            <a:off x="2309914" y="1714974"/>
            <a:ext cx="0" cy="7533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6950F2-0D87-4126-8699-41868D56E057}"/>
              </a:ext>
            </a:extLst>
          </p:cNvPr>
          <p:cNvCxnSpPr>
            <a:cxnSpLocks/>
          </p:cNvCxnSpPr>
          <p:nvPr/>
        </p:nvCxnSpPr>
        <p:spPr>
          <a:xfrm flipH="1">
            <a:off x="1955932" y="2579374"/>
            <a:ext cx="305364" cy="506693"/>
          </a:xfrm>
          <a:prstGeom prst="straightConnector1">
            <a:avLst/>
          </a:prstGeom>
          <a:ln w="19050">
            <a:solidFill>
              <a:srgbClr val="00BE2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69995A1-E4FF-4F14-BC0A-A8C12E17ECAB}"/>
              </a:ext>
            </a:extLst>
          </p:cNvPr>
          <p:cNvCxnSpPr>
            <a:cxnSpLocks/>
          </p:cNvCxnSpPr>
          <p:nvPr/>
        </p:nvCxnSpPr>
        <p:spPr>
          <a:xfrm>
            <a:off x="2313172" y="2516085"/>
            <a:ext cx="1" cy="779588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455CE25-CD19-47BB-A1C3-CAB2866B7E96}"/>
              </a:ext>
            </a:extLst>
          </p:cNvPr>
          <p:cNvCxnSpPr>
            <a:cxnSpLocks/>
          </p:cNvCxnSpPr>
          <p:nvPr/>
        </p:nvCxnSpPr>
        <p:spPr>
          <a:xfrm flipH="1" flipV="1">
            <a:off x="744491" y="3751964"/>
            <a:ext cx="2336772" cy="99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7049B10-C3DC-4058-8072-6637F95C8596}"/>
              </a:ext>
            </a:extLst>
          </p:cNvPr>
          <p:cNvCxnSpPr>
            <a:cxnSpLocks/>
          </p:cNvCxnSpPr>
          <p:nvPr/>
        </p:nvCxnSpPr>
        <p:spPr>
          <a:xfrm flipH="1" flipV="1">
            <a:off x="816499" y="2416559"/>
            <a:ext cx="2264764" cy="13453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DBDFE1E-2727-49BB-AA41-71F634A4D371}"/>
              </a:ext>
            </a:extLst>
          </p:cNvPr>
          <p:cNvCxnSpPr>
            <a:cxnSpLocks/>
          </p:cNvCxnSpPr>
          <p:nvPr/>
        </p:nvCxnSpPr>
        <p:spPr>
          <a:xfrm flipV="1">
            <a:off x="2325817" y="1903721"/>
            <a:ext cx="339756" cy="567112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E99209B-97A4-486E-976A-03B867E2BA4F}"/>
              </a:ext>
            </a:extLst>
          </p:cNvPr>
          <p:cNvCxnSpPr>
            <a:cxnSpLocks/>
          </p:cNvCxnSpPr>
          <p:nvPr/>
        </p:nvCxnSpPr>
        <p:spPr>
          <a:xfrm flipH="1" flipV="1">
            <a:off x="1991447" y="2315291"/>
            <a:ext cx="275921" cy="1652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0E660C9D-AB8B-4A34-A68B-FFB68F6EE0FE}"/>
              </a:ext>
            </a:extLst>
          </p:cNvPr>
          <p:cNvSpPr/>
          <p:nvPr/>
        </p:nvSpPr>
        <p:spPr>
          <a:xfrm flipH="1">
            <a:off x="2291357" y="2473384"/>
            <a:ext cx="4362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005515F-20DD-42F1-A32E-A2BBE1C41C48}"/>
              </a:ext>
            </a:extLst>
          </p:cNvPr>
          <p:cNvCxnSpPr>
            <a:cxnSpLocks/>
          </p:cNvCxnSpPr>
          <p:nvPr/>
        </p:nvCxnSpPr>
        <p:spPr>
          <a:xfrm flipH="1" flipV="1">
            <a:off x="1984528" y="3086063"/>
            <a:ext cx="301648" cy="175462"/>
          </a:xfrm>
          <a:prstGeom prst="line">
            <a:avLst/>
          </a:prstGeom>
          <a:ln w="19050"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E58FA02-4318-4093-99DD-CD91DD427FAE}"/>
              </a:ext>
            </a:extLst>
          </p:cNvPr>
          <p:cNvSpPr txBox="1"/>
          <p:nvPr/>
        </p:nvSpPr>
        <p:spPr>
          <a:xfrm flipH="1">
            <a:off x="2607217" y="1902262"/>
            <a:ext cx="2748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B6BE92A-0807-4648-ADE7-D4689A88DCF6}"/>
              </a:ext>
            </a:extLst>
          </p:cNvPr>
          <p:cNvSpPr txBox="1"/>
          <p:nvPr/>
        </p:nvSpPr>
        <p:spPr>
          <a:xfrm flipH="1">
            <a:off x="2326938" y="3157177"/>
            <a:ext cx="2748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9101B0E-EA29-4A9F-81AD-3BB326AB5139}"/>
              </a:ext>
            </a:extLst>
          </p:cNvPr>
          <p:cNvSpPr txBox="1"/>
          <p:nvPr/>
        </p:nvSpPr>
        <p:spPr>
          <a:xfrm flipH="1">
            <a:off x="1774931" y="2253375"/>
            <a:ext cx="2748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4041D43-8051-4439-9014-D73B121D2140}"/>
              </a:ext>
            </a:extLst>
          </p:cNvPr>
          <p:cNvSpPr txBox="1"/>
          <p:nvPr/>
        </p:nvSpPr>
        <p:spPr>
          <a:xfrm rot="1817656" flipH="1">
            <a:off x="1870019" y="3162732"/>
            <a:ext cx="478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FCW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F23A9AC-8C40-4178-8F05-25927CE9C7B1}"/>
              </a:ext>
            </a:extLst>
          </p:cNvPr>
          <p:cNvSpPr txBox="1"/>
          <p:nvPr/>
        </p:nvSpPr>
        <p:spPr>
          <a:xfrm rot="1871811" flipH="1">
            <a:off x="1638216" y="2809641"/>
            <a:ext cx="489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8527C28-7162-4DE2-9452-5BD20BA5354E}"/>
              </a:ext>
            </a:extLst>
          </p:cNvPr>
          <p:cNvSpPr txBox="1"/>
          <p:nvPr/>
        </p:nvSpPr>
        <p:spPr>
          <a:xfrm flipH="1">
            <a:off x="2063541" y="1595111"/>
            <a:ext cx="2515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D447140-0793-4A87-8865-0B1046A904DF}"/>
              </a:ext>
            </a:extLst>
          </p:cNvPr>
          <p:cNvSpPr txBox="1"/>
          <p:nvPr/>
        </p:nvSpPr>
        <p:spPr>
          <a:xfrm flipH="1">
            <a:off x="899726" y="3532061"/>
            <a:ext cx="1443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Descent angle</a:t>
            </a:r>
          </a:p>
        </p:txBody>
      </p:sp>
      <p:sp>
        <p:nvSpPr>
          <p:cNvPr id="67" name="Arc 66">
            <a:extLst>
              <a:ext uri="{FF2B5EF4-FFF2-40B4-BE49-F238E27FC236}">
                <a16:creationId xmlns:a16="http://schemas.microsoft.com/office/drawing/2014/main" id="{5B4DC4D5-5320-4D64-9500-2D068E9002C6}"/>
              </a:ext>
            </a:extLst>
          </p:cNvPr>
          <p:cNvSpPr/>
          <p:nvPr/>
        </p:nvSpPr>
        <p:spPr>
          <a:xfrm flipH="1">
            <a:off x="2665577" y="3541285"/>
            <a:ext cx="225225" cy="403552"/>
          </a:xfrm>
          <a:prstGeom prst="arc">
            <a:avLst>
              <a:gd name="adj1" fmla="val 17289493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A8C7C77-0584-4F3E-A431-D358EA4AC3AB}"/>
              </a:ext>
            </a:extLst>
          </p:cNvPr>
          <p:cNvCxnSpPr>
            <a:cxnSpLocks/>
          </p:cNvCxnSpPr>
          <p:nvPr/>
        </p:nvCxnSpPr>
        <p:spPr>
          <a:xfrm flipH="1" flipV="1">
            <a:off x="1095986" y="1780745"/>
            <a:ext cx="2264764" cy="13453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D40D84-E7F2-494F-AC6E-FB40D6AB6E8B}"/>
              </a:ext>
            </a:extLst>
          </p:cNvPr>
          <p:cNvCxnSpPr>
            <a:cxnSpLocks/>
          </p:cNvCxnSpPr>
          <p:nvPr/>
        </p:nvCxnSpPr>
        <p:spPr>
          <a:xfrm flipH="1" flipV="1">
            <a:off x="1444977" y="1183044"/>
            <a:ext cx="2264764" cy="13453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098E393-D05A-416A-A8F6-79C9636DFB7D}"/>
              </a:ext>
            </a:extLst>
          </p:cNvPr>
          <p:cNvCxnSpPr>
            <a:cxnSpLocks/>
          </p:cNvCxnSpPr>
          <p:nvPr/>
        </p:nvCxnSpPr>
        <p:spPr>
          <a:xfrm flipH="1">
            <a:off x="2325817" y="2706705"/>
            <a:ext cx="322840" cy="554266"/>
          </a:xfrm>
          <a:prstGeom prst="line">
            <a:avLst/>
          </a:prstGeom>
          <a:ln w="19050"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BCEAFAC-3A2E-4592-A4EC-3A1657B6E46D}"/>
              </a:ext>
            </a:extLst>
          </p:cNvPr>
          <p:cNvCxnSpPr>
            <a:cxnSpLocks/>
          </p:cNvCxnSpPr>
          <p:nvPr/>
        </p:nvCxnSpPr>
        <p:spPr>
          <a:xfrm flipH="1">
            <a:off x="1968517" y="1736861"/>
            <a:ext cx="341885" cy="57628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3734567-8BDE-47AC-BFB2-58F76673069C}"/>
              </a:ext>
            </a:extLst>
          </p:cNvPr>
          <p:cNvCxnSpPr>
            <a:cxnSpLocks/>
          </p:cNvCxnSpPr>
          <p:nvPr/>
        </p:nvCxnSpPr>
        <p:spPr>
          <a:xfrm>
            <a:off x="2340161" y="2521815"/>
            <a:ext cx="327178" cy="199437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125A4205-03B8-4DDE-9BA4-280452BC06AC}"/>
              </a:ext>
            </a:extLst>
          </p:cNvPr>
          <p:cNvSpPr txBox="1"/>
          <p:nvPr/>
        </p:nvSpPr>
        <p:spPr>
          <a:xfrm rot="1817656" flipH="1">
            <a:off x="2311171" y="2376408"/>
            <a:ext cx="478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FCW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3DCC188-2318-4340-AB33-13A34FCD86DB}"/>
              </a:ext>
            </a:extLst>
          </p:cNvPr>
          <p:cNvSpPr txBox="1"/>
          <p:nvPr/>
        </p:nvSpPr>
        <p:spPr>
          <a:xfrm rot="1853904">
            <a:off x="3111648" y="287425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RAF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81D5F91-5320-4BD8-88B4-F8F9A136459C}"/>
              </a:ext>
            </a:extLst>
          </p:cNvPr>
          <p:cNvCxnSpPr>
            <a:cxnSpLocks/>
          </p:cNvCxnSpPr>
          <p:nvPr/>
        </p:nvCxnSpPr>
        <p:spPr>
          <a:xfrm flipH="1" flipV="1">
            <a:off x="2979361" y="2902141"/>
            <a:ext cx="387717" cy="234486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EE72833D-FC20-4B09-BAF9-6EEFD11B895C}"/>
              </a:ext>
            </a:extLst>
          </p:cNvPr>
          <p:cNvCxnSpPr>
            <a:cxnSpLocks/>
          </p:cNvCxnSpPr>
          <p:nvPr/>
        </p:nvCxnSpPr>
        <p:spPr>
          <a:xfrm flipH="1" flipV="1">
            <a:off x="3042142" y="2938756"/>
            <a:ext cx="247563" cy="147311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248CBF7-DF7F-4B89-97B4-585ECF82B507}"/>
              </a:ext>
            </a:extLst>
          </p:cNvPr>
          <p:cNvCxnSpPr>
            <a:cxnSpLocks/>
          </p:cNvCxnSpPr>
          <p:nvPr/>
        </p:nvCxnSpPr>
        <p:spPr>
          <a:xfrm flipH="1" flipV="1">
            <a:off x="3113191" y="2980852"/>
            <a:ext cx="247563" cy="147311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34358F0B-F477-4D0A-9365-6BC25540AF27}"/>
              </a:ext>
            </a:extLst>
          </p:cNvPr>
          <p:cNvSpPr txBox="1"/>
          <p:nvPr/>
        </p:nvSpPr>
        <p:spPr>
          <a:xfrm>
            <a:off x="720932" y="4220106"/>
            <a:ext cx="36503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the glide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- No effect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Drag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- Steepens glide angle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Headwind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  G/S  steeper glide angle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Tailwind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-   G/S  shallower glide angle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18D72D9A-F4EB-4082-8C60-C2882D5063B4}"/>
              </a:ext>
            </a:extLst>
          </p:cNvPr>
          <p:cNvCxnSpPr/>
          <p:nvPr/>
        </p:nvCxnSpPr>
        <p:spPr>
          <a:xfrm flipV="1">
            <a:off x="1935789" y="5038542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630E10F2-419B-4308-B600-C381925CEC4D}"/>
              </a:ext>
            </a:extLst>
          </p:cNvPr>
          <p:cNvCxnSpPr/>
          <p:nvPr/>
        </p:nvCxnSpPr>
        <p:spPr>
          <a:xfrm>
            <a:off x="1933232" y="4824584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5175339" y="713272"/>
            <a:ext cx="1048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6EABF74-A121-4E55-91D0-2825790A4877}"/>
              </a:ext>
            </a:extLst>
          </p:cNvPr>
          <p:cNvCxnSpPr>
            <a:cxnSpLocks/>
          </p:cNvCxnSpPr>
          <p:nvPr/>
        </p:nvCxnSpPr>
        <p:spPr>
          <a:xfrm flipV="1">
            <a:off x="5718741" y="1441109"/>
            <a:ext cx="1" cy="48860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69995A1-E4FF-4F14-BC0A-A8C12E17ECAB}"/>
              </a:ext>
            </a:extLst>
          </p:cNvPr>
          <p:cNvCxnSpPr>
            <a:cxnSpLocks/>
          </p:cNvCxnSpPr>
          <p:nvPr/>
        </p:nvCxnSpPr>
        <p:spPr>
          <a:xfrm>
            <a:off x="5718737" y="1930061"/>
            <a:ext cx="0" cy="488602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3734567-8BDE-47AC-BFB2-58F76673069C}"/>
              </a:ext>
            </a:extLst>
          </p:cNvPr>
          <p:cNvCxnSpPr>
            <a:cxnSpLocks/>
          </p:cNvCxnSpPr>
          <p:nvPr/>
        </p:nvCxnSpPr>
        <p:spPr>
          <a:xfrm>
            <a:off x="5692021" y="1915273"/>
            <a:ext cx="217231" cy="135271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69995A1-E4FF-4F14-BC0A-A8C12E17ECAB}"/>
              </a:ext>
            </a:extLst>
          </p:cNvPr>
          <p:cNvCxnSpPr>
            <a:cxnSpLocks/>
          </p:cNvCxnSpPr>
          <p:nvPr/>
        </p:nvCxnSpPr>
        <p:spPr>
          <a:xfrm>
            <a:off x="5718737" y="2423214"/>
            <a:ext cx="0" cy="173767"/>
          </a:xfrm>
          <a:prstGeom prst="straightConnector1">
            <a:avLst/>
          </a:prstGeom>
          <a:ln w="19050">
            <a:solidFill>
              <a:srgbClr val="00BE28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69995A1-E4FF-4F14-BC0A-A8C12E17ECAB}"/>
              </a:ext>
            </a:extLst>
          </p:cNvPr>
          <p:cNvCxnSpPr>
            <a:cxnSpLocks/>
          </p:cNvCxnSpPr>
          <p:nvPr/>
        </p:nvCxnSpPr>
        <p:spPr>
          <a:xfrm flipV="1">
            <a:off x="5718737" y="1256961"/>
            <a:ext cx="0" cy="176395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3734567-8BDE-47AC-BFB2-58F76673069C}"/>
              </a:ext>
            </a:extLst>
          </p:cNvPr>
          <p:cNvCxnSpPr>
            <a:cxnSpLocks/>
          </p:cNvCxnSpPr>
          <p:nvPr/>
        </p:nvCxnSpPr>
        <p:spPr>
          <a:xfrm flipH="1" flipV="1">
            <a:off x="5520254" y="1822498"/>
            <a:ext cx="198487" cy="1114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3734567-8BDE-47AC-BFB2-58F76673069C}"/>
              </a:ext>
            </a:extLst>
          </p:cNvPr>
          <p:cNvCxnSpPr>
            <a:cxnSpLocks/>
          </p:cNvCxnSpPr>
          <p:nvPr/>
        </p:nvCxnSpPr>
        <p:spPr>
          <a:xfrm flipH="1" flipV="1">
            <a:off x="5422270" y="1770653"/>
            <a:ext cx="186389" cy="10369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3734567-8BDE-47AC-BFB2-58F76673069C}"/>
              </a:ext>
            </a:extLst>
          </p:cNvPr>
          <p:cNvCxnSpPr>
            <a:cxnSpLocks/>
          </p:cNvCxnSpPr>
          <p:nvPr/>
        </p:nvCxnSpPr>
        <p:spPr>
          <a:xfrm>
            <a:off x="5800636" y="1982908"/>
            <a:ext cx="217231" cy="135271"/>
          </a:xfrm>
          <a:prstGeom prst="straightConnector1">
            <a:avLst/>
          </a:prstGeom>
          <a:ln w="19050">
            <a:solidFill>
              <a:srgbClr val="00BE28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5560907" y="2532457"/>
            <a:ext cx="278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5971141" y="1987792"/>
            <a:ext cx="543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FCW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5200789" y="1616188"/>
            <a:ext cx="244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5579866" y="1047540"/>
            <a:ext cx="244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6662085" y="1313532"/>
            <a:ext cx="2520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Higher rate of descent.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Constant descent angle.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6EABF74-A121-4E55-91D0-2825790A4877}"/>
              </a:ext>
            </a:extLst>
          </p:cNvPr>
          <p:cNvCxnSpPr>
            <a:cxnSpLocks/>
          </p:cNvCxnSpPr>
          <p:nvPr/>
        </p:nvCxnSpPr>
        <p:spPr>
          <a:xfrm flipV="1">
            <a:off x="6017862" y="3233552"/>
            <a:ext cx="0" cy="7533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69995A1-E4FF-4F14-BC0A-A8C12E17ECAB}"/>
              </a:ext>
            </a:extLst>
          </p:cNvPr>
          <p:cNvCxnSpPr>
            <a:cxnSpLocks/>
          </p:cNvCxnSpPr>
          <p:nvPr/>
        </p:nvCxnSpPr>
        <p:spPr>
          <a:xfrm>
            <a:off x="6013131" y="3988200"/>
            <a:ext cx="1" cy="779588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5175339" y="2840368"/>
            <a:ext cx="1048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Drag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3734567-8BDE-47AC-BFB2-58F76673069C}"/>
              </a:ext>
            </a:extLst>
          </p:cNvPr>
          <p:cNvCxnSpPr>
            <a:cxnSpLocks/>
          </p:cNvCxnSpPr>
          <p:nvPr/>
        </p:nvCxnSpPr>
        <p:spPr>
          <a:xfrm>
            <a:off x="6017862" y="3985917"/>
            <a:ext cx="327178" cy="199437"/>
          </a:xfrm>
          <a:prstGeom prst="straightConnector1">
            <a:avLst/>
          </a:prstGeom>
          <a:ln w="19050">
            <a:solidFill>
              <a:srgbClr val="00BE2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248CBF7-DF7F-4B89-97B4-585ECF82B507}"/>
              </a:ext>
            </a:extLst>
          </p:cNvPr>
          <p:cNvCxnSpPr>
            <a:cxnSpLocks/>
          </p:cNvCxnSpPr>
          <p:nvPr/>
        </p:nvCxnSpPr>
        <p:spPr>
          <a:xfrm flipH="1" flipV="1">
            <a:off x="5692017" y="3806514"/>
            <a:ext cx="315948" cy="1794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5175339" y="5289784"/>
            <a:ext cx="1048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Wind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C6EABF74-A121-4E55-91D0-2825790A4877}"/>
              </a:ext>
            </a:extLst>
          </p:cNvPr>
          <p:cNvCxnSpPr>
            <a:cxnSpLocks/>
          </p:cNvCxnSpPr>
          <p:nvPr/>
        </p:nvCxnSpPr>
        <p:spPr>
          <a:xfrm flipV="1">
            <a:off x="7952192" y="3236050"/>
            <a:ext cx="0" cy="7533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69995A1-E4FF-4F14-BC0A-A8C12E17ECAB}"/>
              </a:ext>
            </a:extLst>
          </p:cNvPr>
          <p:cNvCxnSpPr>
            <a:cxnSpLocks/>
          </p:cNvCxnSpPr>
          <p:nvPr/>
        </p:nvCxnSpPr>
        <p:spPr>
          <a:xfrm>
            <a:off x="7952196" y="3985913"/>
            <a:ext cx="1" cy="779588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248CBF7-DF7F-4B89-97B4-585ECF82B507}"/>
              </a:ext>
            </a:extLst>
          </p:cNvPr>
          <p:cNvCxnSpPr>
            <a:cxnSpLocks/>
          </p:cNvCxnSpPr>
          <p:nvPr/>
        </p:nvCxnSpPr>
        <p:spPr>
          <a:xfrm flipH="1" flipV="1">
            <a:off x="7592152" y="3652178"/>
            <a:ext cx="360040" cy="3337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3734567-8BDE-47AC-BFB2-58F76673069C}"/>
              </a:ext>
            </a:extLst>
          </p:cNvPr>
          <p:cNvCxnSpPr>
            <a:cxnSpLocks/>
          </p:cNvCxnSpPr>
          <p:nvPr/>
        </p:nvCxnSpPr>
        <p:spPr>
          <a:xfrm>
            <a:off x="7950688" y="3985912"/>
            <a:ext cx="361544" cy="327760"/>
          </a:xfrm>
          <a:prstGeom prst="straightConnector1">
            <a:avLst/>
          </a:prstGeom>
          <a:ln w="19050">
            <a:solidFill>
              <a:srgbClr val="00BE2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592152" y="3233552"/>
            <a:ext cx="358536" cy="4186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DBDFE1E-2727-49BB-AA41-71F634A4D371}"/>
              </a:ext>
            </a:extLst>
          </p:cNvPr>
          <p:cNvCxnSpPr>
            <a:cxnSpLocks/>
          </p:cNvCxnSpPr>
          <p:nvPr/>
        </p:nvCxnSpPr>
        <p:spPr>
          <a:xfrm flipV="1">
            <a:off x="6007965" y="3427413"/>
            <a:ext cx="339756" cy="567112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DBDFE1E-2727-49BB-AA41-71F634A4D371}"/>
              </a:ext>
            </a:extLst>
          </p:cNvPr>
          <p:cNvCxnSpPr>
            <a:cxnSpLocks/>
          </p:cNvCxnSpPr>
          <p:nvPr/>
        </p:nvCxnSpPr>
        <p:spPr>
          <a:xfrm flipV="1">
            <a:off x="7953141" y="3553138"/>
            <a:ext cx="369232" cy="436222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3734567-8BDE-47AC-BFB2-58F76673069C}"/>
              </a:ext>
            </a:extLst>
          </p:cNvPr>
          <p:cNvCxnSpPr>
            <a:cxnSpLocks/>
          </p:cNvCxnSpPr>
          <p:nvPr/>
        </p:nvCxnSpPr>
        <p:spPr>
          <a:xfrm flipH="1">
            <a:off x="5652747" y="3997241"/>
            <a:ext cx="355435" cy="559954"/>
          </a:xfrm>
          <a:prstGeom prst="straightConnector1">
            <a:avLst/>
          </a:prstGeom>
          <a:ln w="19050">
            <a:solidFill>
              <a:srgbClr val="00BE2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73734567-8BDE-47AC-BFB2-58F76673069C}"/>
              </a:ext>
            </a:extLst>
          </p:cNvPr>
          <p:cNvCxnSpPr>
            <a:cxnSpLocks/>
          </p:cNvCxnSpPr>
          <p:nvPr/>
        </p:nvCxnSpPr>
        <p:spPr>
          <a:xfrm flipH="1">
            <a:off x="7592156" y="3997245"/>
            <a:ext cx="360041" cy="421447"/>
          </a:xfrm>
          <a:prstGeom prst="straightConnector1">
            <a:avLst/>
          </a:prstGeom>
          <a:ln w="19050">
            <a:solidFill>
              <a:srgbClr val="00BE2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587032" y="4429958"/>
            <a:ext cx="368776" cy="318861"/>
          </a:xfrm>
          <a:prstGeom prst="line">
            <a:avLst/>
          </a:prstGeom>
          <a:ln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017866" y="3237477"/>
            <a:ext cx="324399" cy="208850"/>
          </a:xfrm>
          <a:prstGeom prst="line">
            <a:avLst/>
          </a:prstGeom>
          <a:ln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652743" y="4555312"/>
            <a:ext cx="354488" cy="204106"/>
          </a:xfrm>
          <a:prstGeom prst="line">
            <a:avLst/>
          </a:prstGeom>
          <a:ln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6008301" y="4176798"/>
            <a:ext cx="339346" cy="578222"/>
          </a:xfrm>
          <a:prstGeom prst="line">
            <a:avLst/>
          </a:prstGeom>
          <a:ln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699667" y="3339396"/>
            <a:ext cx="271474" cy="4731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5849995" y="4721624"/>
            <a:ext cx="278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7808003" y="4724191"/>
            <a:ext cx="278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6296008" y="4041595"/>
            <a:ext cx="543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FCW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8240224" y="4161486"/>
            <a:ext cx="543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FCW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5471171" y="3676210"/>
            <a:ext cx="244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7365722" y="3534016"/>
            <a:ext cx="244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7813603" y="3028365"/>
            <a:ext cx="244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5877432" y="3025392"/>
            <a:ext cx="2595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6298654" y="3312060"/>
            <a:ext cx="244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8270238" y="3421956"/>
            <a:ext cx="244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5877436" y="6283032"/>
            <a:ext cx="279502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7736168" y="5634960"/>
            <a:ext cx="0" cy="64807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5877432" y="5634960"/>
            <a:ext cx="1858736" cy="648072"/>
          </a:xfrm>
          <a:prstGeom prst="line">
            <a:avLst/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 flipV="1">
            <a:off x="7736172" y="5634960"/>
            <a:ext cx="936285" cy="6480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D248CBF7-DF7F-4B89-97B4-585ECF82B507}"/>
              </a:ext>
            </a:extLst>
          </p:cNvPr>
          <p:cNvCxnSpPr>
            <a:cxnSpLocks/>
          </p:cNvCxnSpPr>
          <p:nvPr/>
        </p:nvCxnSpPr>
        <p:spPr>
          <a:xfrm flipH="1">
            <a:off x="8625305" y="5922995"/>
            <a:ext cx="335003" cy="1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D248CBF7-DF7F-4B89-97B4-585ECF82B507}"/>
              </a:ext>
            </a:extLst>
          </p:cNvPr>
          <p:cNvCxnSpPr>
            <a:cxnSpLocks/>
          </p:cNvCxnSpPr>
          <p:nvPr/>
        </p:nvCxnSpPr>
        <p:spPr>
          <a:xfrm flipH="1">
            <a:off x="8697313" y="5922995"/>
            <a:ext cx="335003" cy="1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D248CBF7-DF7F-4B89-97B4-585ECF82B507}"/>
              </a:ext>
            </a:extLst>
          </p:cNvPr>
          <p:cNvCxnSpPr>
            <a:cxnSpLocks/>
          </p:cNvCxnSpPr>
          <p:nvPr/>
        </p:nvCxnSpPr>
        <p:spPr>
          <a:xfrm flipH="1">
            <a:off x="8769321" y="5922995"/>
            <a:ext cx="335003" cy="1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6735939" y="5566585"/>
            <a:ext cx="784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Tailwind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01052E3-4B60-41E3-B9F4-819468EC80B7}"/>
              </a:ext>
            </a:extLst>
          </p:cNvPr>
          <p:cNvSpPr txBox="1"/>
          <p:nvPr/>
        </p:nvSpPr>
        <p:spPr>
          <a:xfrm>
            <a:off x="7888067" y="5572454"/>
            <a:ext cx="784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Headwind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42BDFF6-0CF8-4F92-B140-9372D7910D64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FORCES IN A GLIDE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AC9EC87-F73D-484A-86C6-E9E7A46C399B}"/>
              </a:ext>
            </a:extLst>
          </p:cNvPr>
          <p:cNvCxnSpPr/>
          <p:nvPr/>
        </p:nvCxnSpPr>
        <p:spPr>
          <a:xfrm>
            <a:off x="4944291" y="709566"/>
            <a:ext cx="0" cy="5616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4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8FB3A72-A19D-4356-A9AC-8364D896EAB0}"/>
              </a:ext>
            </a:extLst>
          </p:cNvPr>
          <p:cNvGrpSpPr/>
          <p:nvPr/>
        </p:nvGrpSpPr>
        <p:grpSpPr>
          <a:xfrm>
            <a:off x="1947229" y="1201545"/>
            <a:ext cx="1197962" cy="283082"/>
            <a:chOff x="1187624" y="2355328"/>
            <a:chExt cx="1901194" cy="449258"/>
          </a:xfrm>
          <a:noFill/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AC328A2-7CBB-4C41-9B78-7E4F47E3D495}"/>
                </a:ext>
              </a:extLst>
            </p:cNvPr>
            <p:cNvSpPr/>
            <p:nvPr/>
          </p:nvSpPr>
          <p:spPr>
            <a:xfrm>
              <a:off x="1187624" y="2355328"/>
              <a:ext cx="1240993" cy="283082"/>
            </a:xfrm>
            <a:custGeom>
              <a:avLst/>
              <a:gdLst>
                <a:gd name="connsiteX0" fmla="*/ 1087789 w 1240993"/>
                <a:gd name="connsiteY0" fmla="*/ 266852 h 283082"/>
                <a:gd name="connsiteX1" fmla="*/ 240064 w 1240993"/>
                <a:gd name="connsiteY1" fmla="*/ 266852 h 283082"/>
                <a:gd name="connsiteX2" fmla="*/ 11464 w 1240993"/>
                <a:gd name="connsiteY2" fmla="*/ 200177 h 283082"/>
                <a:gd name="connsiteX3" fmla="*/ 49564 w 1240993"/>
                <a:gd name="connsiteY3" fmla="*/ 123977 h 283082"/>
                <a:gd name="connsiteX4" fmla="*/ 182914 w 1240993"/>
                <a:gd name="connsiteY4" fmla="*/ 57302 h 283082"/>
                <a:gd name="connsiteX5" fmla="*/ 354364 w 1240993"/>
                <a:gd name="connsiteY5" fmla="*/ 19202 h 283082"/>
                <a:gd name="connsiteX6" fmla="*/ 621064 w 1240993"/>
                <a:gd name="connsiteY6" fmla="*/ 152 h 283082"/>
                <a:gd name="connsiteX7" fmla="*/ 954439 w 1240993"/>
                <a:gd name="connsiteY7" fmla="*/ 28727 h 283082"/>
                <a:gd name="connsiteX8" fmla="*/ 1230664 w 1240993"/>
                <a:gd name="connsiteY8" fmla="*/ 85877 h 283082"/>
                <a:gd name="connsiteX9" fmla="*/ 1087789 w 1240993"/>
                <a:gd name="connsiteY9" fmla="*/ 266852 h 28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0993" h="283082">
                  <a:moveTo>
                    <a:pt x="1087789" y="266852"/>
                  </a:moveTo>
                  <a:cubicBezTo>
                    <a:pt x="922689" y="297014"/>
                    <a:pt x="419451" y="277964"/>
                    <a:pt x="240064" y="266852"/>
                  </a:cubicBezTo>
                  <a:cubicBezTo>
                    <a:pt x="60677" y="255740"/>
                    <a:pt x="43214" y="223989"/>
                    <a:pt x="11464" y="200177"/>
                  </a:cubicBezTo>
                  <a:cubicBezTo>
                    <a:pt x="-20286" y="176365"/>
                    <a:pt x="20989" y="147789"/>
                    <a:pt x="49564" y="123977"/>
                  </a:cubicBezTo>
                  <a:cubicBezTo>
                    <a:pt x="78139" y="100165"/>
                    <a:pt x="132114" y="74764"/>
                    <a:pt x="182914" y="57302"/>
                  </a:cubicBezTo>
                  <a:cubicBezTo>
                    <a:pt x="233714" y="39840"/>
                    <a:pt x="281339" y="28727"/>
                    <a:pt x="354364" y="19202"/>
                  </a:cubicBezTo>
                  <a:cubicBezTo>
                    <a:pt x="427389" y="9677"/>
                    <a:pt x="521052" y="-1435"/>
                    <a:pt x="621064" y="152"/>
                  </a:cubicBezTo>
                  <a:cubicBezTo>
                    <a:pt x="721076" y="1739"/>
                    <a:pt x="852839" y="14440"/>
                    <a:pt x="954439" y="28727"/>
                  </a:cubicBezTo>
                  <a:cubicBezTo>
                    <a:pt x="1056039" y="43014"/>
                    <a:pt x="1208439" y="49365"/>
                    <a:pt x="1230664" y="85877"/>
                  </a:cubicBezTo>
                  <a:cubicBezTo>
                    <a:pt x="1252889" y="122389"/>
                    <a:pt x="1252889" y="236690"/>
                    <a:pt x="1087789" y="266852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A93DDDCE-5E57-40F7-B021-B3DB0F94E1BE}"/>
                </a:ext>
              </a:extLst>
            </p:cNvPr>
            <p:cNvSpPr/>
            <p:nvPr/>
          </p:nvSpPr>
          <p:spPr>
            <a:xfrm rot="7070474">
              <a:off x="2621800" y="2337567"/>
              <a:ext cx="200380" cy="733657"/>
            </a:xfrm>
            <a:prstGeom prst="triangle">
              <a:avLst/>
            </a:prstGeom>
            <a:grp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96289FF-356F-41A3-9015-8A4961D76C85}"/>
              </a:ext>
            </a:extLst>
          </p:cNvPr>
          <p:cNvGrpSpPr/>
          <p:nvPr/>
        </p:nvGrpSpPr>
        <p:grpSpPr>
          <a:xfrm>
            <a:off x="3302932" y="1201549"/>
            <a:ext cx="1155879" cy="187961"/>
            <a:chOff x="1175939" y="4904933"/>
            <a:chExt cx="1967862" cy="320000"/>
          </a:xfrm>
          <a:noFill/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CF5FC45-F169-42DD-ADCF-9F1A95386E52}"/>
                </a:ext>
              </a:extLst>
            </p:cNvPr>
            <p:cNvSpPr/>
            <p:nvPr/>
          </p:nvSpPr>
          <p:spPr>
            <a:xfrm>
              <a:off x="1175939" y="4941851"/>
              <a:ext cx="1240993" cy="283082"/>
            </a:xfrm>
            <a:custGeom>
              <a:avLst/>
              <a:gdLst>
                <a:gd name="connsiteX0" fmla="*/ 1087789 w 1240993"/>
                <a:gd name="connsiteY0" fmla="*/ 266852 h 283082"/>
                <a:gd name="connsiteX1" fmla="*/ 240064 w 1240993"/>
                <a:gd name="connsiteY1" fmla="*/ 266852 h 283082"/>
                <a:gd name="connsiteX2" fmla="*/ 11464 w 1240993"/>
                <a:gd name="connsiteY2" fmla="*/ 200177 h 283082"/>
                <a:gd name="connsiteX3" fmla="*/ 49564 w 1240993"/>
                <a:gd name="connsiteY3" fmla="*/ 123977 h 283082"/>
                <a:gd name="connsiteX4" fmla="*/ 182914 w 1240993"/>
                <a:gd name="connsiteY4" fmla="*/ 57302 h 283082"/>
                <a:gd name="connsiteX5" fmla="*/ 354364 w 1240993"/>
                <a:gd name="connsiteY5" fmla="*/ 19202 h 283082"/>
                <a:gd name="connsiteX6" fmla="*/ 621064 w 1240993"/>
                <a:gd name="connsiteY6" fmla="*/ 152 h 283082"/>
                <a:gd name="connsiteX7" fmla="*/ 954439 w 1240993"/>
                <a:gd name="connsiteY7" fmla="*/ 28727 h 283082"/>
                <a:gd name="connsiteX8" fmla="*/ 1230664 w 1240993"/>
                <a:gd name="connsiteY8" fmla="*/ 85877 h 283082"/>
                <a:gd name="connsiteX9" fmla="*/ 1087789 w 1240993"/>
                <a:gd name="connsiteY9" fmla="*/ 266852 h 28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0993" h="283082">
                  <a:moveTo>
                    <a:pt x="1087789" y="266852"/>
                  </a:moveTo>
                  <a:cubicBezTo>
                    <a:pt x="922689" y="297014"/>
                    <a:pt x="419451" y="277964"/>
                    <a:pt x="240064" y="266852"/>
                  </a:cubicBezTo>
                  <a:cubicBezTo>
                    <a:pt x="60677" y="255740"/>
                    <a:pt x="43214" y="223989"/>
                    <a:pt x="11464" y="200177"/>
                  </a:cubicBezTo>
                  <a:cubicBezTo>
                    <a:pt x="-20286" y="176365"/>
                    <a:pt x="20989" y="147789"/>
                    <a:pt x="49564" y="123977"/>
                  </a:cubicBezTo>
                  <a:cubicBezTo>
                    <a:pt x="78139" y="100165"/>
                    <a:pt x="132114" y="74764"/>
                    <a:pt x="182914" y="57302"/>
                  </a:cubicBezTo>
                  <a:cubicBezTo>
                    <a:pt x="233714" y="39840"/>
                    <a:pt x="281339" y="28727"/>
                    <a:pt x="354364" y="19202"/>
                  </a:cubicBezTo>
                  <a:cubicBezTo>
                    <a:pt x="427389" y="9677"/>
                    <a:pt x="521052" y="-1435"/>
                    <a:pt x="621064" y="152"/>
                  </a:cubicBezTo>
                  <a:cubicBezTo>
                    <a:pt x="721076" y="1739"/>
                    <a:pt x="852839" y="14440"/>
                    <a:pt x="954439" y="28727"/>
                  </a:cubicBezTo>
                  <a:cubicBezTo>
                    <a:pt x="1056039" y="43014"/>
                    <a:pt x="1208439" y="49365"/>
                    <a:pt x="1230664" y="85877"/>
                  </a:cubicBezTo>
                  <a:cubicBezTo>
                    <a:pt x="1252889" y="122389"/>
                    <a:pt x="1252889" y="236690"/>
                    <a:pt x="1087789" y="266852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2EA939F-2374-40EE-9A4E-1CB398613739}"/>
                </a:ext>
              </a:extLst>
            </p:cNvPr>
            <p:cNvSpPr/>
            <p:nvPr/>
          </p:nvSpPr>
          <p:spPr>
            <a:xfrm rot="4334186">
              <a:off x="2676783" y="4638294"/>
              <a:ext cx="200380" cy="733657"/>
            </a:xfrm>
            <a:prstGeom prst="triangle">
              <a:avLst/>
            </a:prstGeom>
            <a:grp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014405-406F-4FA7-B68C-0C0B1DBCB92C}"/>
              </a:ext>
            </a:extLst>
          </p:cNvPr>
          <p:cNvGrpSpPr/>
          <p:nvPr/>
        </p:nvGrpSpPr>
        <p:grpSpPr>
          <a:xfrm>
            <a:off x="485284" y="1207269"/>
            <a:ext cx="1190259" cy="205350"/>
            <a:chOff x="1175939" y="4941851"/>
            <a:chExt cx="1954616" cy="337221"/>
          </a:xfrm>
          <a:noFill/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1B7CCC2-A309-43D4-8A29-E1179827724F}"/>
                </a:ext>
              </a:extLst>
            </p:cNvPr>
            <p:cNvSpPr/>
            <p:nvPr/>
          </p:nvSpPr>
          <p:spPr>
            <a:xfrm>
              <a:off x="1175939" y="4941851"/>
              <a:ext cx="1240993" cy="283082"/>
            </a:xfrm>
            <a:custGeom>
              <a:avLst/>
              <a:gdLst>
                <a:gd name="connsiteX0" fmla="*/ 1087789 w 1240993"/>
                <a:gd name="connsiteY0" fmla="*/ 266852 h 283082"/>
                <a:gd name="connsiteX1" fmla="*/ 240064 w 1240993"/>
                <a:gd name="connsiteY1" fmla="*/ 266852 h 283082"/>
                <a:gd name="connsiteX2" fmla="*/ 11464 w 1240993"/>
                <a:gd name="connsiteY2" fmla="*/ 200177 h 283082"/>
                <a:gd name="connsiteX3" fmla="*/ 49564 w 1240993"/>
                <a:gd name="connsiteY3" fmla="*/ 123977 h 283082"/>
                <a:gd name="connsiteX4" fmla="*/ 182914 w 1240993"/>
                <a:gd name="connsiteY4" fmla="*/ 57302 h 283082"/>
                <a:gd name="connsiteX5" fmla="*/ 354364 w 1240993"/>
                <a:gd name="connsiteY5" fmla="*/ 19202 h 283082"/>
                <a:gd name="connsiteX6" fmla="*/ 621064 w 1240993"/>
                <a:gd name="connsiteY6" fmla="*/ 152 h 283082"/>
                <a:gd name="connsiteX7" fmla="*/ 954439 w 1240993"/>
                <a:gd name="connsiteY7" fmla="*/ 28727 h 283082"/>
                <a:gd name="connsiteX8" fmla="*/ 1230664 w 1240993"/>
                <a:gd name="connsiteY8" fmla="*/ 85877 h 283082"/>
                <a:gd name="connsiteX9" fmla="*/ 1087789 w 1240993"/>
                <a:gd name="connsiteY9" fmla="*/ 266852 h 28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0993" h="283082">
                  <a:moveTo>
                    <a:pt x="1087789" y="266852"/>
                  </a:moveTo>
                  <a:cubicBezTo>
                    <a:pt x="922689" y="297014"/>
                    <a:pt x="419451" y="277964"/>
                    <a:pt x="240064" y="266852"/>
                  </a:cubicBezTo>
                  <a:cubicBezTo>
                    <a:pt x="60677" y="255740"/>
                    <a:pt x="43214" y="223989"/>
                    <a:pt x="11464" y="200177"/>
                  </a:cubicBezTo>
                  <a:cubicBezTo>
                    <a:pt x="-20286" y="176365"/>
                    <a:pt x="20989" y="147789"/>
                    <a:pt x="49564" y="123977"/>
                  </a:cubicBezTo>
                  <a:cubicBezTo>
                    <a:pt x="78139" y="100165"/>
                    <a:pt x="132114" y="74764"/>
                    <a:pt x="182914" y="57302"/>
                  </a:cubicBezTo>
                  <a:cubicBezTo>
                    <a:pt x="233714" y="39840"/>
                    <a:pt x="281339" y="28727"/>
                    <a:pt x="354364" y="19202"/>
                  </a:cubicBezTo>
                  <a:cubicBezTo>
                    <a:pt x="427389" y="9677"/>
                    <a:pt x="521052" y="-1435"/>
                    <a:pt x="621064" y="152"/>
                  </a:cubicBezTo>
                  <a:cubicBezTo>
                    <a:pt x="721076" y="1739"/>
                    <a:pt x="852839" y="14440"/>
                    <a:pt x="954439" y="28727"/>
                  </a:cubicBezTo>
                  <a:cubicBezTo>
                    <a:pt x="1056039" y="43014"/>
                    <a:pt x="1208439" y="49365"/>
                    <a:pt x="1230664" y="85877"/>
                  </a:cubicBezTo>
                  <a:cubicBezTo>
                    <a:pt x="1252889" y="122389"/>
                    <a:pt x="1252889" y="236690"/>
                    <a:pt x="1087789" y="266852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F311EF5-7473-435D-B87B-87D3764F8E5A}"/>
                </a:ext>
              </a:extLst>
            </p:cNvPr>
            <p:cNvSpPr/>
            <p:nvPr/>
          </p:nvSpPr>
          <p:spPr>
            <a:xfrm rot="5911445">
              <a:off x="2663537" y="4812053"/>
              <a:ext cx="200380" cy="733657"/>
            </a:xfrm>
            <a:prstGeom prst="triangle">
              <a:avLst/>
            </a:prstGeom>
            <a:grp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74F9A3-6F20-4D62-8504-24398E1A858F}"/>
              </a:ext>
            </a:extLst>
          </p:cNvPr>
          <p:cNvCxnSpPr>
            <a:cxnSpLocks/>
          </p:cNvCxnSpPr>
          <p:nvPr/>
        </p:nvCxnSpPr>
        <p:spPr>
          <a:xfrm flipV="1">
            <a:off x="2338210" y="776730"/>
            <a:ext cx="0" cy="529638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86C2339-AD93-46E5-BDC5-7425DDC7FBE0}"/>
              </a:ext>
            </a:extLst>
          </p:cNvPr>
          <p:cNvCxnSpPr>
            <a:cxnSpLocks/>
          </p:cNvCxnSpPr>
          <p:nvPr/>
        </p:nvCxnSpPr>
        <p:spPr>
          <a:xfrm>
            <a:off x="3667394" y="1306368"/>
            <a:ext cx="0" cy="323044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F87ECBD-EE91-44A8-ABB5-B6A96154D94D}"/>
              </a:ext>
            </a:extLst>
          </p:cNvPr>
          <p:cNvCxnSpPr>
            <a:cxnSpLocks/>
          </p:cNvCxnSpPr>
          <p:nvPr/>
        </p:nvCxnSpPr>
        <p:spPr>
          <a:xfrm flipV="1">
            <a:off x="863130" y="981340"/>
            <a:ext cx="0" cy="325028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3B21194-B7B7-40A6-A515-29F98F01B501}"/>
              </a:ext>
            </a:extLst>
          </p:cNvPr>
          <p:cNvCxnSpPr>
            <a:cxnSpLocks/>
          </p:cNvCxnSpPr>
          <p:nvPr/>
        </p:nvCxnSpPr>
        <p:spPr>
          <a:xfrm flipV="1">
            <a:off x="1468221" y="2263170"/>
            <a:ext cx="1656184" cy="651021"/>
          </a:xfrm>
          <a:prstGeom prst="line">
            <a:avLst/>
          </a:prstGeom>
          <a:ln w="1905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9678869-91DA-4FCF-B97F-2A35373C7CD1}"/>
              </a:ext>
            </a:extLst>
          </p:cNvPr>
          <p:cNvCxnSpPr>
            <a:cxnSpLocks/>
          </p:cNvCxnSpPr>
          <p:nvPr/>
        </p:nvCxnSpPr>
        <p:spPr>
          <a:xfrm>
            <a:off x="1257927" y="2320319"/>
            <a:ext cx="1500505" cy="657583"/>
          </a:xfrm>
          <a:prstGeom prst="line">
            <a:avLst/>
          </a:prstGeom>
          <a:ln w="1905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CF4BCE0-C257-4147-BD32-536847F8DECC}"/>
              </a:ext>
            </a:extLst>
          </p:cNvPr>
          <p:cNvCxnSpPr>
            <a:cxnSpLocks/>
          </p:cNvCxnSpPr>
          <p:nvPr/>
        </p:nvCxnSpPr>
        <p:spPr>
          <a:xfrm>
            <a:off x="2045943" y="1831118"/>
            <a:ext cx="0" cy="15479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DD9DF3A7-E12B-49AB-BD03-159E2933116E}"/>
              </a:ext>
            </a:extLst>
          </p:cNvPr>
          <p:cNvSpPr/>
          <p:nvPr/>
        </p:nvSpPr>
        <p:spPr>
          <a:xfrm rot="1421670">
            <a:off x="2619653" y="2267340"/>
            <a:ext cx="791145" cy="83660"/>
          </a:xfrm>
          <a:prstGeom prst="parallelogram">
            <a:avLst>
              <a:gd name="adj" fmla="val 7967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445C5A39-746E-4AB7-AA0A-160F052F90DB}"/>
              </a:ext>
            </a:extLst>
          </p:cNvPr>
          <p:cNvSpPr/>
          <p:nvPr/>
        </p:nvSpPr>
        <p:spPr>
          <a:xfrm rot="1378564">
            <a:off x="2707843" y="2219196"/>
            <a:ext cx="791145" cy="83660"/>
          </a:xfrm>
          <a:prstGeom prst="parallelogram">
            <a:avLst>
              <a:gd name="adj" fmla="val 79677"/>
            </a:avLst>
          </a:prstGeom>
          <a:solidFill>
            <a:srgbClr val="00BE2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Parallelogram 41">
            <a:extLst>
              <a:ext uri="{FF2B5EF4-FFF2-40B4-BE49-F238E27FC236}">
                <a16:creationId xmlns:a16="http://schemas.microsoft.com/office/drawing/2014/main" id="{ECDD17C7-D1EF-4640-82EF-877ADD0453A9}"/>
              </a:ext>
            </a:extLst>
          </p:cNvPr>
          <p:cNvSpPr/>
          <p:nvPr/>
        </p:nvSpPr>
        <p:spPr>
          <a:xfrm rot="20408859">
            <a:off x="2760219" y="1940952"/>
            <a:ext cx="417226" cy="380059"/>
          </a:xfrm>
          <a:prstGeom prst="parallelogram">
            <a:avLst>
              <a:gd name="adj" fmla="val 80630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F838A24E-EDB5-4B77-85CC-F397FCD65C36}"/>
              </a:ext>
            </a:extLst>
          </p:cNvPr>
          <p:cNvSpPr/>
          <p:nvPr/>
        </p:nvSpPr>
        <p:spPr>
          <a:xfrm rot="20404815">
            <a:off x="2880960" y="1890128"/>
            <a:ext cx="425668" cy="377535"/>
          </a:xfrm>
          <a:prstGeom prst="parallelogram">
            <a:avLst>
              <a:gd name="adj" fmla="val 80630"/>
            </a:avLst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Parallelogram 43">
            <a:extLst>
              <a:ext uri="{FF2B5EF4-FFF2-40B4-BE49-F238E27FC236}">
                <a16:creationId xmlns:a16="http://schemas.microsoft.com/office/drawing/2014/main" id="{D0478219-76D4-46CA-A7AC-6F0C3C125627}"/>
              </a:ext>
            </a:extLst>
          </p:cNvPr>
          <p:cNvSpPr/>
          <p:nvPr/>
        </p:nvSpPr>
        <p:spPr>
          <a:xfrm rot="1421670">
            <a:off x="2299248" y="2772425"/>
            <a:ext cx="673881" cy="147736"/>
          </a:xfrm>
          <a:prstGeom prst="parallelogram">
            <a:avLst>
              <a:gd name="adj" fmla="val 79677"/>
            </a:avLst>
          </a:prstGeom>
          <a:solidFill>
            <a:srgbClr val="1450E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Parallelogram 44">
            <a:extLst>
              <a:ext uri="{FF2B5EF4-FFF2-40B4-BE49-F238E27FC236}">
                <a16:creationId xmlns:a16="http://schemas.microsoft.com/office/drawing/2014/main" id="{74A63CEB-5356-4EB1-B83D-14DECD53334C}"/>
              </a:ext>
            </a:extLst>
          </p:cNvPr>
          <p:cNvSpPr/>
          <p:nvPr/>
        </p:nvSpPr>
        <p:spPr>
          <a:xfrm rot="1421670">
            <a:off x="1265634" y="2315626"/>
            <a:ext cx="673881" cy="147736"/>
          </a:xfrm>
          <a:prstGeom prst="parallelogram">
            <a:avLst>
              <a:gd name="adj" fmla="val 79677"/>
            </a:avLst>
          </a:prstGeom>
          <a:solidFill>
            <a:srgbClr val="1450E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39D7B99-7CEE-4A87-A5B4-BBCC53F4FCEC}"/>
              </a:ext>
            </a:extLst>
          </p:cNvPr>
          <p:cNvSpPr/>
          <p:nvPr/>
        </p:nvSpPr>
        <p:spPr>
          <a:xfrm>
            <a:off x="1976336" y="2605518"/>
            <a:ext cx="130412" cy="12726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Freeform 161">
            <a:extLst>
              <a:ext uri="{FF2B5EF4-FFF2-40B4-BE49-F238E27FC236}">
                <a16:creationId xmlns:a16="http://schemas.microsoft.com/office/drawing/2014/main" id="{6C043388-EF2C-48E0-BAE9-53F8477D5BFE}"/>
              </a:ext>
            </a:extLst>
          </p:cNvPr>
          <p:cNvSpPr/>
          <p:nvPr/>
        </p:nvSpPr>
        <p:spPr>
          <a:xfrm>
            <a:off x="1977358" y="2605086"/>
            <a:ext cx="66019" cy="65590"/>
          </a:xfrm>
          <a:custGeom>
            <a:avLst/>
            <a:gdLst>
              <a:gd name="connsiteX0" fmla="*/ 497173 w 519922"/>
              <a:gd name="connsiteY0" fmla="*/ 27852 h 521651"/>
              <a:gd name="connsiteX1" fmla="*/ 326576 w 519922"/>
              <a:gd name="connsiteY1" fmla="*/ 55147 h 521651"/>
              <a:gd name="connsiteX2" fmla="*/ 176451 w 519922"/>
              <a:gd name="connsiteY2" fmla="*/ 143858 h 521651"/>
              <a:gd name="connsiteX3" fmla="*/ 67269 w 519922"/>
              <a:gd name="connsiteY3" fmla="*/ 273511 h 521651"/>
              <a:gd name="connsiteX4" fmla="*/ 5854 w 519922"/>
              <a:gd name="connsiteY4" fmla="*/ 430461 h 521651"/>
              <a:gd name="connsiteX5" fmla="*/ 19502 w 519922"/>
              <a:gd name="connsiteY5" fmla="*/ 505523 h 521651"/>
              <a:gd name="connsiteX6" fmla="*/ 155979 w 519922"/>
              <a:gd name="connsiteY6" fmla="*/ 512347 h 521651"/>
              <a:gd name="connsiteX7" fmla="*/ 155979 w 519922"/>
              <a:gd name="connsiteY7" fmla="*/ 512347 h 521651"/>
              <a:gd name="connsiteX8" fmla="*/ 463054 w 519922"/>
              <a:gd name="connsiteY8" fmla="*/ 519171 h 521651"/>
              <a:gd name="connsiteX9" fmla="*/ 510821 w 519922"/>
              <a:gd name="connsiteY9" fmla="*/ 464580 h 521651"/>
              <a:gd name="connsiteX10" fmla="*/ 497173 w 519922"/>
              <a:gd name="connsiteY10" fmla="*/ 27852 h 52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9922" h="521651">
                <a:moveTo>
                  <a:pt x="497173" y="27852"/>
                </a:moveTo>
                <a:cubicBezTo>
                  <a:pt x="466465" y="-40387"/>
                  <a:pt x="380030" y="35813"/>
                  <a:pt x="326576" y="55147"/>
                </a:cubicBezTo>
                <a:cubicBezTo>
                  <a:pt x="273122" y="74481"/>
                  <a:pt x="219669" y="107464"/>
                  <a:pt x="176451" y="143858"/>
                </a:cubicBezTo>
                <a:cubicBezTo>
                  <a:pt x="133233" y="180252"/>
                  <a:pt x="95702" y="225744"/>
                  <a:pt x="67269" y="273511"/>
                </a:cubicBezTo>
                <a:cubicBezTo>
                  <a:pt x="38836" y="321278"/>
                  <a:pt x="13815" y="391792"/>
                  <a:pt x="5854" y="430461"/>
                </a:cubicBezTo>
                <a:cubicBezTo>
                  <a:pt x="-2107" y="469130"/>
                  <a:pt x="-5519" y="491875"/>
                  <a:pt x="19502" y="505523"/>
                </a:cubicBezTo>
                <a:cubicBezTo>
                  <a:pt x="44523" y="519171"/>
                  <a:pt x="155979" y="512347"/>
                  <a:pt x="155979" y="512347"/>
                </a:cubicBezTo>
                <a:lnTo>
                  <a:pt x="155979" y="512347"/>
                </a:lnTo>
                <a:cubicBezTo>
                  <a:pt x="207158" y="513484"/>
                  <a:pt x="403914" y="527132"/>
                  <a:pt x="463054" y="519171"/>
                </a:cubicBezTo>
                <a:cubicBezTo>
                  <a:pt x="522194" y="511210"/>
                  <a:pt x="499448" y="546466"/>
                  <a:pt x="510821" y="464580"/>
                </a:cubicBezTo>
                <a:cubicBezTo>
                  <a:pt x="522194" y="382694"/>
                  <a:pt x="527881" y="96091"/>
                  <a:pt x="497173" y="27852"/>
                </a:cubicBezTo>
                <a:close/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9" name="Freeform 162">
            <a:extLst>
              <a:ext uri="{FF2B5EF4-FFF2-40B4-BE49-F238E27FC236}">
                <a16:creationId xmlns:a16="http://schemas.microsoft.com/office/drawing/2014/main" id="{E4F81299-620A-4751-8A20-23ED45826F56}"/>
              </a:ext>
            </a:extLst>
          </p:cNvPr>
          <p:cNvSpPr/>
          <p:nvPr/>
        </p:nvSpPr>
        <p:spPr>
          <a:xfrm rot="10800000">
            <a:off x="2040733" y="2669146"/>
            <a:ext cx="66019" cy="63632"/>
          </a:xfrm>
          <a:custGeom>
            <a:avLst/>
            <a:gdLst>
              <a:gd name="connsiteX0" fmla="*/ 497173 w 519922"/>
              <a:gd name="connsiteY0" fmla="*/ 27852 h 521651"/>
              <a:gd name="connsiteX1" fmla="*/ 326576 w 519922"/>
              <a:gd name="connsiteY1" fmla="*/ 55147 h 521651"/>
              <a:gd name="connsiteX2" fmla="*/ 176451 w 519922"/>
              <a:gd name="connsiteY2" fmla="*/ 143858 h 521651"/>
              <a:gd name="connsiteX3" fmla="*/ 67269 w 519922"/>
              <a:gd name="connsiteY3" fmla="*/ 273511 h 521651"/>
              <a:gd name="connsiteX4" fmla="*/ 5854 w 519922"/>
              <a:gd name="connsiteY4" fmla="*/ 430461 h 521651"/>
              <a:gd name="connsiteX5" fmla="*/ 19502 w 519922"/>
              <a:gd name="connsiteY5" fmla="*/ 505523 h 521651"/>
              <a:gd name="connsiteX6" fmla="*/ 155979 w 519922"/>
              <a:gd name="connsiteY6" fmla="*/ 512347 h 521651"/>
              <a:gd name="connsiteX7" fmla="*/ 155979 w 519922"/>
              <a:gd name="connsiteY7" fmla="*/ 512347 h 521651"/>
              <a:gd name="connsiteX8" fmla="*/ 463054 w 519922"/>
              <a:gd name="connsiteY8" fmla="*/ 519171 h 521651"/>
              <a:gd name="connsiteX9" fmla="*/ 510821 w 519922"/>
              <a:gd name="connsiteY9" fmla="*/ 464580 h 521651"/>
              <a:gd name="connsiteX10" fmla="*/ 497173 w 519922"/>
              <a:gd name="connsiteY10" fmla="*/ 27852 h 52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9922" h="521651">
                <a:moveTo>
                  <a:pt x="497173" y="27852"/>
                </a:moveTo>
                <a:cubicBezTo>
                  <a:pt x="466465" y="-40387"/>
                  <a:pt x="380030" y="35813"/>
                  <a:pt x="326576" y="55147"/>
                </a:cubicBezTo>
                <a:cubicBezTo>
                  <a:pt x="273122" y="74481"/>
                  <a:pt x="219669" y="107464"/>
                  <a:pt x="176451" y="143858"/>
                </a:cubicBezTo>
                <a:cubicBezTo>
                  <a:pt x="133233" y="180252"/>
                  <a:pt x="95702" y="225744"/>
                  <a:pt x="67269" y="273511"/>
                </a:cubicBezTo>
                <a:cubicBezTo>
                  <a:pt x="38836" y="321278"/>
                  <a:pt x="13815" y="391792"/>
                  <a:pt x="5854" y="430461"/>
                </a:cubicBezTo>
                <a:cubicBezTo>
                  <a:pt x="-2107" y="469130"/>
                  <a:pt x="-5519" y="491875"/>
                  <a:pt x="19502" y="505523"/>
                </a:cubicBezTo>
                <a:cubicBezTo>
                  <a:pt x="44523" y="519171"/>
                  <a:pt x="155979" y="512347"/>
                  <a:pt x="155979" y="512347"/>
                </a:cubicBezTo>
                <a:lnTo>
                  <a:pt x="155979" y="512347"/>
                </a:lnTo>
                <a:cubicBezTo>
                  <a:pt x="207158" y="513484"/>
                  <a:pt x="403914" y="527132"/>
                  <a:pt x="463054" y="519171"/>
                </a:cubicBezTo>
                <a:cubicBezTo>
                  <a:pt x="522194" y="511210"/>
                  <a:pt x="499448" y="546466"/>
                  <a:pt x="510821" y="464580"/>
                </a:cubicBezTo>
                <a:cubicBezTo>
                  <a:pt x="522194" y="382694"/>
                  <a:pt x="527881" y="96091"/>
                  <a:pt x="497173" y="27852"/>
                </a:cubicBezTo>
                <a:close/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A992452D-012D-4578-989D-052650299E61}"/>
              </a:ext>
            </a:extLst>
          </p:cNvPr>
          <p:cNvSpPr/>
          <p:nvPr/>
        </p:nvSpPr>
        <p:spPr>
          <a:xfrm rot="16411489">
            <a:off x="1926858" y="1634058"/>
            <a:ext cx="154576" cy="391837"/>
          </a:xfrm>
          <a:prstGeom prst="arc">
            <a:avLst>
              <a:gd name="adj1" fmla="val 12247270"/>
              <a:gd name="adj2" fmla="val 375779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DF153DA-3425-4A82-B841-F8A5C3C90B51}"/>
              </a:ext>
            </a:extLst>
          </p:cNvPr>
          <p:cNvCxnSpPr>
            <a:cxnSpLocks/>
          </p:cNvCxnSpPr>
          <p:nvPr/>
        </p:nvCxnSpPr>
        <p:spPr>
          <a:xfrm>
            <a:off x="2128189" y="1773973"/>
            <a:ext cx="61617" cy="54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>
            <a:extLst>
              <a:ext uri="{FF2B5EF4-FFF2-40B4-BE49-F238E27FC236}">
                <a16:creationId xmlns:a16="http://schemas.microsoft.com/office/drawing/2014/main" id="{C766DF2E-E391-4860-942C-8B5AA34E958D}"/>
              </a:ext>
            </a:extLst>
          </p:cNvPr>
          <p:cNvSpPr/>
          <p:nvPr/>
        </p:nvSpPr>
        <p:spPr>
          <a:xfrm rot="11341274">
            <a:off x="1298690" y="2766826"/>
            <a:ext cx="304776" cy="310606"/>
          </a:xfrm>
          <a:prstGeom prst="arc">
            <a:avLst>
              <a:gd name="adj1" fmla="val 12036130"/>
              <a:gd name="adj2" fmla="val 5495482"/>
            </a:avLst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41BCEA8-098E-4978-A5E5-36C487853983}"/>
              </a:ext>
            </a:extLst>
          </p:cNvPr>
          <p:cNvCxnSpPr>
            <a:cxnSpLocks/>
          </p:cNvCxnSpPr>
          <p:nvPr/>
        </p:nvCxnSpPr>
        <p:spPr>
          <a:xfrm>
            <a:off x="1451082" y="2764401"/>
            <a:ext cx="90183" cy="282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>
            <a:extLst>
              <a:ext uri="{FF2B5EF4-FFF2-40B4-BE49-F238E27FC236}">
                <a16:creationId xmlns:a16="http://schemas.microsoft.com/office/drawing/2014/main" id="{3E685403-5FFA-473C-BDFF-A29855D0ABD3}"/>
              </a:ext>
            </a:extLst>
          </p:cNvPr>
          <p:cNvSpPr/>
          <p:nvPr/>
        </p:nvSpPr>
        <p:spPr>
          <a:xfrm rot="6496975">
            <a:off x="2695357" y="2910958"/>
            <a:ext cx="304776" cy="276266"/>
          </a:xfrm>
          <a:prstGeom prst="arc">
            <a:avLst>
              <a:gd name="adj1" fmla="val 14059166"/>
              <a:gd name="adj2" fmla="val 3204040"/>
            </a:avLst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8CAD063-AA61-43CD-94F2-0386AAC3E5B5}"/>
              </a:ext>
            </a:extLst>
          </p:cNvPr>
          <p:cNvCxnSpPr>
            <a:cxnSpLocks/>
          </p:cNvCxnSpPr>
          <p:nvPr/>
        </p:nvCxnSpPr>
        <p:spPr>
          <a:xfrm flipV="1">
            <a:off x="2719914" y="3020939"/>
            <a:ext cx="2978" cy="75154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24C92E1-DC93-47A1-A0B6-18F3442C97BF}"/>
              </a:ext>
            </a:extLst>
          </p:cNvPr>
          <p:cNvSpPr txBox="1"/>
          <p:nvPr/>
        </p:nvSpPr>
        <p:spPr>
          <a:xfrm>
            <a:off x="84130" y="3393807"/>
            <a:ext cx="485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Control surfaces are located at large distances from the C of G giving good controllability with small forces.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9047DAE-EB1C-45F3-85A4-984315F6254A}"/>
              </a:ext>
            </a:extLst>
          </p:cNvPr>
          <p:cNvSpPr txBox="1"/>
          <p:nvPr/>
        </p:nvSpPr>
        <p:spPr>
          <a:xfrm>
            <a:off x="94357" y="3972481"/>
            <a:ext cx="35468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Mass balance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-Used to prevent flutter of control surfaces.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-Moves C of G closer to hinge line.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BDF59C5-1343-4A2E-819C-D83A8A9D5D30}"/>
              </a:ext>
            </a:extLst>
          </p:cNvPr>
          <p:cNvSpPr txBox="1"/>
          <p:nvPr/>
        </p:nvSpPr>
        <p:spPr>
          <a:xfrm>
            <a:off x="1043201" y="4808248"/>
            <a:ext cx="8475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Mass/ weight</a:t>
            </a:r>
            <a:endParaRPr lang="en-US" sz="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50A39CC-5221-4719-B7B1-659DD6666C8D}"/>
              </a:ext>
            </a:extLst>
          </p:cNvPr>
          <p:cNvCxnSpPr>
            <a:cxnSpLocks/>
          </p:cNvCxnSpPr>
          <p:nvPr/>
        </p:nvCxnSpPr>
        <p:spPr>
          <a:xfrm flipV="1">
            <a:off x="1600633" y="5090902"/>
            <a:ext cx="121216" cy="76999"/>
          </a:xfrm>
          <a:prstGeom prst="line">
            <a:avLst/>
          </a:prstGeom>
          <a:ln w="12700"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E2E8E374-4CB0-4CE9-BE64-D16B5C4412E3}"/>
              </a:ext>
            </a:extLst>
          </p:cNvPr>
          <p:cNvSpPr txBox="1"/>
          <p:nvPr/>
        </p:nvSpPr>
        <p:spPr>
          <a:xfrm>
            <a:off x="1636136" y="4952807"/>
            <a:ext cx="5688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G</a:t>
            </a:r>
            <a:endParaRPr lang="en-US" sz="105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5037564-902C-442A-99A7-75E535705549}"/>
              </a:ext>
            </a:extLst>
          </p:cNvPr>
          <p:cNvSpPr txBox="1"/>
          <p:nvPr/>
        </p:nvSpPr>
        <p:spPr>
          <a:xfrm>
            <a:off x="5049838" y="500084"/>
            <a:ext cx="403244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Aerodynamic balance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Moves C of P closer to the hinge line.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Less stick force required.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8351038-76AA-4910-BA5E-AD773AD8B688}"/>
              </a:ext>
            </a:extLst>
          </p:cNvPr>
          <p:cNvGrpSpPr/>
          <p:nvPr/>
        </p:nvGrpSpPr>
        <p:grpSpPr>
          <a:xfrm>
            <a:off x="5258600" y="1509569"/>
            <a:ext cx="1751910" cy="1066023"/>
            <a:chOff x="5220072" y="1698178"/>
            <a:chExt cx="1751910" cy="1066023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325086D6-3705-421D-A9DF-0EFE4A42F0EA}"/>
                </a:ext>
              </a:extLst>
            </p:cNvPr>
            <p:cNvCxnSpPr>
              <a:cxnSpLocks/>
            </p:cNvCxnSpPr>
            <p:nvPr/>
          </p:nvCxnSpPr>
          <p:spPr>
            <a:xfrm>
              <a:off x="5220072" y="2111947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EDFBBB2-60EA-4DCB-8243-19A3ACFCB8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53341" y="1701577"/>
              <a:ext cx="182794" cy="4103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9AA9037-175C-4E10-9FA1-2CCDBAEB9D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135" y="1698179"/>
              <a:ext cx="396105" cy="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197A7B6-F98F-414B-AEE3-F4B723285F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32240" y="1698178"/>
              <a:ext cx="0" cy="6507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4F566D0-75F6-4878-8909-087D308E5B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20072" y="2348880"/>
              <a:ext cx="1512168" cy="2002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C009539-05CA-49E4-86CE-F7035B5198FA}"/>
                </a:ext>
              </a:extLst>
            </p:cNvPr>
            <p:cNvCxnSpPr>
              <a:cxnSpLocks/>
            </p:cNvCxnSpPr>
            <p:nvPr/>
          </p:nvCxnSpPr>
          <p:spPr>
            <a:xfrm>
              <a:off x="6280450" y="1848455"/>
              <a:ext cx="28683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A11CF74-C2EB-49F2-BE15-AE5D21F42B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80450" y="1701576"/>
              <a:ext cx="55684" cy="13456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F08FCFA5-94C3-4CC1-A4FE-4171BDB9E0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5129" y="2348881"/>
              <a:ext cx="176160" cy="1629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78EBDC2-07FB-4C95-A4FE-88CA85832C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5129" y="1848455"/>
              <a:ext cx="0" cy="5167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06DF209-A276-4FEB-BFA3-03CB3AA80C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34187" y="1698178"/>
              <a:ext cx="0" cy="876894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8450D99-F2B9-4897-99AA-33BF7A5CA2EC}"/>
                </a:ext>
              </a:extLst>
            </p:cNvPr>
            <p:cNvSpPr txBox="1"/>
            <p:nvPr/>
          </p:nvSpPr>
          <p:spPr>
            <a:xfrm>
              <a:off x="6124394" y="2502591"/>
              <a:ext cx="8475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Hinge line</a:t>
              </a:r>
              <a:endPara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A962AB64-50EF-4EC1-A951-621FF326ABD0}"/>
              </a:ext>
            </a:extLst>
          </p:cNvPr>
          <p:cNvGrpSpPr/>
          <p:nvPr/>
        </p:nvGrpSpPr>
        <p:grpSpPr>
          <a:xfrm>
            <a:off x="7388619" y="1508298"/>
            <a:ext cx="1798243" cy="1067298"/>
            <a:chOff x="5654077" y="3536430"/>
            <a:chExt cx="1798243" cy="1067298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26A4BF0-D4A1-43FF-8CE2-7015BC8C72E8}"/>
                </a:ext>
              </a:extLst>
            </p:cNvPr>
            <p:cNvCxnSpPr>
              <a:cxnSpLocks/>
            </p:cNvCxnSpPr>
            <p:nvPr/>
          </p:nvCxnSpPr>
          <p:spPr>
            <a:xfrm>
              <a:off x="5654077" y="3951474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D590C53A-526D-4066-A672-42B1229D9C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87346" y="3541104"/>
              <a:ext cx="182794" cy="4103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A36A94FB-3D03-4E4A-B180-65B0753ACC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0140" y="3537706"/>
              <a:ext cx="396105" cy="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98E7E3AB-1E2B-4657-A197-12A949A178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66245" y="3537705"/>
              <a:ext cx="0" cy="6507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C0FB384-CDD1-4A36-BDEF-6C04B2E5F4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54077" y="4188407"/>
              <a:ext cx="1512168" cy="2002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4AFB1004-69AB-4FB3-80DD-05140BF2CC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9134" y="4188408"/>
              <a:ext cx="176160" cy="1629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918BFB4-74DB-4BD4-82D7-3A3519959C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68192" y="4085246"/>
              <a:ext cx="0" cy="1276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46E328E9-8540-491B-848A-E291690CE7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18642" y="3536430"/>
              <a:ext cx="0" cy="876894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EE3307F-F343-4F03-A1CC-C4534C6B836F}"/>
                </a:ext>
              </a:extLst>
            </p:cNvPr>
            <p:cNvSpPr txBox="1"/>
            <p:nvPr/>
          </p:nvSpPr>
          <p:spPr>
            <a:xfrm>
              <a:off x="6604732" y="4342118"/>
              <a:ext cx="8475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Hinge line</a:t>
              </a:r>
              <a:endPara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8C784424-115B-477E-BE83-F4288EC44908}"/>
                </a:ext>
              </a:extLst>
            </p:cNvPr>
            <p:cNvCxnSpPr>
              <a:cxnSpLocks/>
            </p:cNvCxnSpPr>
            <p:nvPr/>
          </p:nvCxnSpPr>
          <p:spPr>
            <a:xfrm>
              <a:off x="6968192" y="4085246"/>
              <a:ext cx="52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58F43C8D-91BB-4D83-8A3F-BB9E2545AC00}"/>
                </a:ext>
              </a:extLst>
            </p:cNvPr>
            <p:cNvCxnSpPr>
              <a:cxnSpLocks/>
            </p:cNvCxnSpPr>
            <p:nvPr/>
          </p:nvCxnSpPr>
          <p:spPr>
            <a:xfrm>
              <a:off x="6968192" y="4005064"/>
              <a:ext cx="52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DE4DCFB2-0CA9-4BC5-AB95-8399055C8E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3968" y="4005064"/>
              <a:ext cx="0" cy="801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8A6F1D7E-5E18-466E-94AC-D639D464F0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71888" y="3877430"/>
              <a:ext cx="0" cy="1276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C23AD432-FAAE-4122-86A1-052244156313}"/>
                </a:ext>
              </a:extLst>
            </p:cNvPr>
            <p:cNvCxnSpPr>
              <a:cxnSpLocks/>
            </p:cNvCxnSpPr>
            <p:nvPr/>
          </p:nvCxnSpPr>
          <p:spPr>
            <a:xfrm>
              <a:off x="6975248" y="3877430"/>
              <a:ext cx="52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B6E366E8-6624-4647-B317-E52E688661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7328" y="3797248"/>
              <a:ext cx="0" cy="801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4FC13511-6484-4298-AD98-36D75680154C}"/>
                </a:ext>
              </a:extLst>
            </p:cNvPr>
            <p:cNvCxnSpPr>
              <a:cxnSpLocks/>
            </p:cNvCxnSpPr>
            <p:nvPr/>
          </p:nvCxnSpPr>
          <p:spPr>
            <a:xfrm>
              <a:off x="6975248" y="3797248"/>
              <a:ext cx="52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10DAE86E-A5FC-489A-9A7B-BB7015C92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78967" y="3669614"/>
              <a:ext cx="0" cy="1276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9EA9E83D-D7C5-4CDD-9A28-8B7A27246EFB}"/>
                </a:ext>
              </a:extLst>
            </p:cNvPr>
            <p:cNvCxnSpPr>
              <a:cxnSpLocks/>
            </p:cNvCxnSpPr>
            <p:nvPr/>
          </p:nvCxnSpPr>
          <p:spPr>
            <a:xfrm>
              <a:off x="6982193" y="3669614"/>
              <a:ext cx="52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BFEA794-9977-4B1B-A914-9A47E09A4F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7328" y="3589432"/>
              <a:ext cx="0" cy="801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45AF1B22-C8F3-498C-9952-AB791BC52697}"/>
                </a:ext>
              </a:extLst>
            </p:cNvPr>
            <p:cNvCxnSpPr>
              <a:cxnSpLocks/>
            </p:cNvCxnSpPr>
            <p:nvPr/>
          </p:nvCxnSpPr>
          <p:spPr>
            <a:xfrm>
              <a:off x="6975248" y="3589432"/>
              <a:ext cx="52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A600A2E8-335F-43EE-BACA-2F429D287CEE}"/>
                </a:ext>
              </a:extLst>
            </p:cNvPr>
            <p:cNvCxnSpPr>
              <a:cxnSpLocks/>
            </p:cNvCxnSpPr>
            <p:nvPr/>
          </p:nvCxnSpPr>
          <p:spPr>
            <a:xfrm>
              <a:off x="6975248" y="3537705"/>
              <a:ext cx="0" cy="557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515B04FC-12AC-4840-AD28-E0073B8A585C}"/>
                </a:ext>
              </a:extLst>
            </p:cNvPr>
            <p:cNvCxnSpPr>
              <a:cxnSpLocks/>
            </p:cNvCxnSpPr>
            <p:nvPr/>
          </p:nvCxnSpPr>
          <p:spPr>
            <a:xfrm>
              <a:off x="6765488" y="3541103"/>
              <a:ext cx="211053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TextBox 154">
            <a:extLst>
              <a:ext uri="{FF2B5EF4-FFF2-40B4-BE49-F238E27FC236}">
                <a16:creationId xmlns:a16="http://schemas.microsoft.com/office/drawing/2014/main" id="{BE6799F5-AB0B-4FFB-AA6C-84E78AFED521}"/>
              </a:ext>
            </a:extLst>
          </p:cNvPr>
          <p:cNvSpPr txBox="1"/>
          <p:nvPr/>
        </p:nvSpPr>
        <p:spPr>
          <a:xfrm>
            <a:off x="5217797" y="1626095"/>
            <a:ext cx="11638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Horn balance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47325C4-C6B1-495A-A84F-054CDF615FF0}"/>
              </a:ext>
            </a:extLst>
          </p:cNvPr>
          <p:cNvSpPr txBox="1"/>
          <p:nvPr/>
        </p:nvSpPr>
        <p:spPr>
          <a:xfrm>
            <a:off x="7354093" y="1629932"/>
            <a:ext cx="11638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Inset hinges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3B131DE-CDB2-4172-8F72-2A8DB6540388}"/>
              </a:ext>
            </a:extLst>
          </p:cNvPr>
          <p:cNvSpPr txBox="1"/>
          <p:nvPr/>
        </p:nvSpPr>
        <p:spPr>
          <a:xfrm>
            <a:off x="5031543" y="2686934"/>
            <a:ext cx="41553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Trim tab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Creates a small force over a long arm to maintain   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control position, relieving stick force.</a:t>
            </a:r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DC1D4F80-82B7-478F-925F-BA55594150AA}"/>
              </a:ext>
            </a:extLst>
          </p:cNvPr>
          <p:cNvCxnSpPr>
            <a:cxnSpLocks/>
          </p:cNvCxnSpPr>
          <p:nvPr/>
        </p:nvCxnSpPr>
        <p:spPr>
          <a:xfrm>
            <a:off x="8242002" y="3381930"/>
            <a:ext cx="512262" cy="137028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Left Bracket 165">
            <a:extLst>
              <a:ext uri="{FF2B5EF4-FFF2-40B4-BE49-F238E27FC236}">
                <a16:creationId xmlns:a16="http://schemas.microsoft.com/office/drawing/2014/main" id="{B2D52405-6628-4782-8EDE-D76DBEAA7B0E}"/>
              </a:ext>
            </a:extLst>
          </p:cNvPr>
          <p:cNvSpPr/>
          <p:nvPr/>
        </p:nvSpPr>
        <p:spPr>
          <a:xfrm rot="15019092">
            <a:off x="8958716" y="3476456"/>
            <a:ext cx="45719" cy="529795"/>
          </a:xfrm>
          <a:prstGeom prst="leftBracket">
            <a:avLst/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1DF2DCE6-4D19-4531-AC9D-1BD12D0B703F}"/>
              </a:ext>
            </a:extLst>
          </p:cNvPr>
          <p:cNvCxnSpPr>
            <a:cxnSpLocks/>
          </p:cNvCxnSpPr>
          <p:nvPr/>
        </p:nvCxnSpPr>
        <p:spPr>
          <a:xfrm flipV="1">
            <a:off x="9280418" y="3381930"/>
            <a:ext cx="48434" cy="144188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68E18E01-DB61-4D65-8BF5-AE827C312B5E}"/>
              </a:ext>
            </a:extLst>
          </p:cNvPr>
          <p:cNvSpPr txBox="1"/>
          <p:nvPr/>
        </p:nvSpPr>
        <p:spPr>
          <a:xfrm>
            <a:off x="8923733" y="3713594"/>
            <a:ext cx="4844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Arm</a:t>
            </a:r>
            <a:endParaRPr lang="en-US" sz="11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044A9E9C-C3A6-4B22-ABED-55B6BFBC8CB1}"/>
              </a:ext>
            </a:extLst>
          </p:cNvPr>
          <p:cNvSpPr txBox="1"/>
          <p:nvPr/>
        </p:nvSpPr>
        <p:spPr>
          <a:xfrm>
            <a:off x="5031543" y="3974947"/>
            <a:ext cx="41553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Balance tab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Moves automatically as the elevator is moved.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Less stick force required.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1B100342-6FC5-41F2-AD75-D54BCA0E610E}"/>
              </a:ext>
            </a:extLst>
          </p:cNvPr>
          <p:cNvSpPr txBox="1"/>
          <p:nvPr/>
        </p:nvSpPr>
        <p:spPr>
          <a:xfrm>
            <a:off x="5031543" y="5207214"/>
            <a:ext cx="41553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Anti-balance tab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Avoids overbalance.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Keeps C of P rearward of hinge line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445827A1-CF08-4460-A048-3CFA05E4DD77}"/>
              </a:ext>
            </a:extLst>
          </p:cNvPr>
          <p:cNvSpPr/>
          <p:nvPr/>
        </p:nvSpPr>
        <p:spPr>
          <a:xfrm>
            <a:off x="8210927" y="5903674"/>
            <a:ext cx="97928" cy="9666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4F3D9CBC-AA5F-41F1-928C-128F4C37FC2D}"/>
              </a:ext>
            </a:extLst>
          </p:cNvPr>
          <p:cNvSpPr/>
          <p:nvPr/>
        </p:nvSpPr>
        <p:spPr>
          <a:xfrm>
            <a:off x="8382341" y="5892641"/>
            <a:ext cx="45719" cy="45719"/>
          </a:xfrm>
          <a:prstGeom prst="ellipse">
            <a:avLst/>
          </a:prstGeom>
          <a:solidFill>
            <a:srgbClr val="1450E6"/>
          </a:solidFill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92D099D-5A25-454F-9731-BFDE717A5155}"/>
              </a:ext>
            </a:extLst>
          </p:cNvPr>
          <p:cNvCxnSpPr>
            <a:cxnSpLocks/>
          </p:cNvCxnSpPr>
          <p:nvPr/>
        </p:nvCxnSpPr>
        <p:spPr>
          <a:xfrm flipV="1">
            <a:off x="8259891" y="5700388"/>
            <a:ext cx="0" cy="18727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29CF1D36-E659-4184-B648-105444397F77}"/>
              </a:ext>
            </a:extLst>
          </p:cNvPr>
          <p:cNvSpPr txBox="1"/>
          <p:nvPr/>
        </p:nvSpPr>
        <p:spPr>
          <a:xfrm>
            <a:off x="7850948" y="5471575"/>
            <a:ext cx="847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Hinge line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8BDBFAA4-6280-483E-92DE-35106D543F5C}"/>
              </a:ext>
            </a:extLst>
          </p:cNvPr>
          <p:cNvSpPr txBox="1"/>
          <p:nvPr/>
        </p:nvSpPr>
        <p:spPr>
          <a:xfrm>
            <a:off x="8574026" y="5993583"/>
            <a:ext cx="572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P</a:t>
            </a:r>
            <a:endParaRPr lang="en-US" sz="11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061A59E8-AF14-48E7-B5AA-696DFEA1F0C4}"/>
              </a:ext>
            </a:extLst>
          </p:cNvPr>
          <p:cNvCxnSpPr>
            <a:cxnSpLocks/>
          </p:cNvCxnSpPr>
          <p:nvPr/>
        </p:nvCxnSpPr>
        <p:spPr>
          <a:xfrm flipH="1" flipV="1">
            <a:off x="8471123" y="5977839"/>
            <a:ext cx="144016" cy="147544"/>
          </a:xfrm>
          <a:prstGeom prst="line">
            <a:avLst/>
          </a:prstGeom>
          <a:ln w="12700">
            <a:solidFill>
              <a:srgbClr val="1450E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715881" y="5084385"/>
            <a:ext cx="1515557" cy="1047114"/>
            <a:chOff x="2692773" y="5539264"/>
            <a:chExt cx="1515557" cy="1047114"/>
          </a:xfrm>
        </p:grpSpPr>
        <p:sp>
          <p:nvSpPr>
            <p:cNvPr id="124" name="Freeform 54">
              <a:extLst>
                <a:ext uri="{FF2B5EF4-FFF2-40B4-BE49-F238E27FC236}">
                  <a16:creationId xmlns:a16="http://schemas.microsoft.com/office/drawing/2014/main" id="{EB264EF9-6268-4D19-95F5-5E5CD0A34089}"/>
                </a:ext>
              </a:extLst>
            </p:cNvPr>
            <p:cNvSpPr/>
            <p:nvPr/>
          </p:nvSpPr>
          <p:spPr>
            <a:xfrm>
              <a:off x="2696625" y="6279381"/>
              <a:ext cx="1511705" cy="306997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2692773" y="5673549"/>
              <a:ext cx="1832" cy="7996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Arc 21"/>
            <p:cNvSpPr/>
            <p:nvPr/>
          </p:nvSpPr>
          <p:spPr>
            <a:xfrm rot="16405497">
              <a:off x="3630118" y="6388093"/>
              <a:ext cx="165497" cy="215687"/>
            </a:xfrm>
            <a:prstGeom prst="arc">
              <a:avLst>
                <a:gd name="adj1" fmla="val 10287899"/>
                <a:gd name="adj2" fmla="val 226795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1" name="Arc 130"/>
            <p:cNvSpPr/>
            <p:nvPr/>
          </p:nvSpPr>
          <p:spPr>
            <a:xfrm rot="16405497">
              <a:off x="3599645" y="6384337"/>
              <a:ext cx="173023" cy="215687"/>
            </a:xfrm>
            <a:prstGeom prst="arc">
              <a:avLst>
                <a:gd name="adj1" fmla="val 10287899"/>
                <a:gd name="adj2" fmla="val 226795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33" name="Straight Connector 132"/>
            <p:cNvCxnSpPr/>
            <p:nvPr/>
          </p:nvCxnSpPr>
          <p:spPr>
            <a:xfrm flipH="1">
              <a:off x="4200188" y="5782547"/>
              <a:ext cx="1832" cy="7996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3692512" y="5872092"/>
              <a:ext cx="596" cy="53104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3673013" y="5864578"/>
              <a:ext cx="596" cy="53104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3462444" y="5539264"/>
              <a:ext cx="2543" cy="2735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3458864" y="5809497"/>
              <a:ext cx="230429" cy="588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lowchart: Data 36"/>
            <p:cNvSpPr/>
            <p:nvPr/>
          </p:nvSpPr>
          <p:spPr>
            <a:xfrm rot="859332" flipH="1">
              <a:off x="3456712" y="5596371"/>
              <a:ext cx="247369" cy="216703"/>
            </a:xfrm>
            <a:prstGeom prst="flowChartInputOutpu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639D7B99-7CEE-4A87-A5B4-BBCC53F4FCEC}"/>
                </a:ext>
              </a:extLst>
            </p:cNvPr>
            <p:cNvSpPr/>
            <p:nvPr/>
          </p:nvSpPr>
          <p:spPr>
            <a:xfrm>
              <a:off x="3636291" y="6430203"/>
              <a:ext cx="130412" cy="1272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2" name="Freeform 161">
              <a:extLst>
                <a:ext uri="{FF2B5EF4-FFF2-40B4-BE49-F238E27FC236}">
                  <a16:creationId xmlns:a16="http://schemas.microsoft.com/office/drawing/2014/main" id="{6C043388-EF2C-48E0-BAE9-53F8477D5BFE}"/>
                </a:ext>
              </a:extLst>
            </p:cNvPr>
            <p:cNvSpPr/>
            <p:nvPr/>
          </p:nvSpPr>
          <p:spPr>
            <a:xfrm>
              <a:off x="3642163" y="6434394"/>
              <a:ext cx="66019" cy="65590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4" name="Freeform 162">
              <a:extLst>
                <a:ext uri="{FF2B5EF4-FFF2-40B4-BE49-F238E27FC236}">
                  <a16:creationId xmlns:a16="http://schemas.microsoft.com/office/drawing/2014/main" id="{E4F81299-620A-4751-8A20-23ED45826F56}"/>
                </a:ext>
              </a:extLst>
            </p:cNvPr>
            <p:cNvSpPr/>
            <p:nvPr/>
          </p:nvSpPr>
          <p:spPr>
            <a:xfrm rot="10800000">
              <a:off x="3696935" y="6492136"/>
              <a:ext cx="66019" cy="63632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88410" y="5008824"/>
            <a:ext cx="1667900" cy="342710"/>
            <a:chOff x="365306" y="5357225"/>
            <a:chExt cx="1667900" cy="342710"/>
          </a:xfrm>
        </p:grpSpPr>
        <p:sp>
          <p:nvSpPr>
            <p:cNvPr id="176" name="Freeform 54">
              <a:extLst>
                <a:ext uri="{FF2B5EF4-FFF2-40B4-BE49-F238E27FC236}">
                  <a16:creationId xmlns:a16="http://schemas.microsoft.com/office/drawing/2014/main" id="{EB264EF9-6268-4D19-95F5-5E5CD0A34089}"/>
                </a:ext>
              </a:extLst>
            </p:cNvPr>
            <p:cNvSpPr/>
            <p:nvPr/>
          </p:nvSpPr>
          <p:spPr>
            <a:xfrm>
              <a:off x="365306" y="5357225"/>
              <a:ext cx="1667900" cy="338717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41" name="Moon 40"/>
            <p:cNvSpPr/>
            <p:nvPr/>
          </p:nvSpPr>
          <p:spPr>
            <a:xfrm>
              <a:off x="1330115" y="5517232"/>
              <a:ext cx="145541" cy="182703"/>
            </a:xfrm>
            <a:prstGeom prst="moon">
              <a:avLst>
                <a:gd name="adj" fmla="val 15493"/>
              </a:avLst>
            </a:prstGeom>
            <a:solidFill>
              <a:srgbClr val="E6E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52" name="Moon 51"/>
            <p:cNvSpPr/>
            <p:nvPr/>
          </p:nvSpPr>
          <p:spPr>
            <a:xfrm>
              <a:off x="1363896" y="5532106"/>
              <a:ext cx="143545" cy="152953"/>
            </a:xfrm>
            <a:prstGeom prst="mo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639D7B99-7CEE-4A87-A5B4-BBCC53F4FCEC}"/>
                </a:ext>
              </a:extLst>
            </p:cNvPr>
            <p:cNvSpPr/>
            <p:nvPr/>
          </p:nvSpPr>
          <p:spPr>
            <a:xfrm>
              <a:off x="1451450" y="5544983"/>
              <a:ext cx="130412" cy="1272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84" name="Freeform 162">
              <a:extLst>
                <a:ext uri="{FF2B5EF4-FFF2-40B4-BE49-F238E27FC236}">
                  <a16:creationId xmlns:a16="http://schemas.microsoft.com/office/drawing/2014/main" id="{E4F81299-620A-4751-8A20-23ED45826F56}"/>
                </a:ext>
              </a:extLst>
            </p:cNvPr>
            <p:cNvSpPr/>
            <p:nvPr/>
          </p:nvSpPr>
          <p:spPr>
            <a:xfrm rot="10800000">
              <a:off x="1513540" y="5601458"/>
              <a:ext cx="66019" cy="63632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8" name="Freeform 161">
              <a:extLst>
                <a:ext uri="{FF2B5EF4-FFF2-40B4-BE49-F238E27FC236}">
                  <a16:creationId xmlns:a16="http://schemas.microsoft.com/office/drawing/2014/main" id="{6C043388-EF2C-48E0-BAE9-53F8477D5BFE}"/>
                </a:ext>
              </a:extLst>
            </p:cNvPr>
            <p:cNvSpPr/>
            <p:nvPr/>
          </p:nvSpPr>
          <p:spPr>
            <a:xfrm>
              <a:off x="1452298" y="5544594"/>
              <a:ext cx="66019" cy="65590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90597" y="5541300"/>
            <a:ext cx="1814134" cy="563639"/>
            <a:chOff x="367493" y="6032321"/>
            <a:chExt cx="1814134" cy="563639"/>
          </a:xfrm>
        </p:grpSpPr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150A39CC-5221-4719-B7B1-659DD6666C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0464" y="6182390"/>
              <a:ext cx="121216" cy="76999"/>
            </a:xfrm>
            <a:prstGeom prst="line">
              <a:avLst/>
            </a:prstGeom>
            <a:ln w="12700">
              <a:solidFill>
                <a:srgbClr val="00BE2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D3FD17F7-A863-493A-855C-4C6322767F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1729" y="6512073"/>
              <a:ext cx="181197" cy="479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AE0D20F-DC52-43C5-9179-E4F28C99D6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1223" y="6428944"/>
              <a:ext cx="26441" cy="882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8792D6B1-9883-423D-A792-7080F5CBC527}"/>
                </a:ext>
              </a:extLst>
            </p:cNvPr>
            <p:cNvSpPr/>
            <p:nvPr/>
          </p:nvSpPr>
          <p:spPr>
            <a:xfrm>
              <a:off x="1248383" y="6523952"/>
              <a:ext cx="144013" cy="7200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95" name="Freeform 54">
              <a:extLst>
                <a:ext uri="{FF2B5EF4-FFF2-40B4-BE49-F238E27FC236}">
                  <a16:creationId xmlns:a16="http://schemas.microsoft.com/office/drawing/2014/main" id="{EB264EF9-6268-4D19-95F5-5E5CD0A34089}"/>
                </a:ext>
              </a:extLst>
            </p:cNvPr>
            <p:cNvSpPr/>
            <p:nvPr/>
          </p:nvSpPr>
          <p:spPr>
            <a:xfrm>
              <a:off x="367493" y="6093296"/>
              <a:ext cx="1667900" cy="338717"/>
            </a:xfrm>
            <a:custGeom>
              <a:avLst/>
              <a:gdLst>
                <a:gd name="connsiteX0" fmla="*/ 5538726 w 5538726"/>
                <a:gd name="connsiteY0" fmla="*/ 1081078 h 1104929"/>
                <a:gd name="connsiteX1" fmla="*/ 1211424 w 5538726"/>
                <a:gd name="connsiteY1" fmla="*/ 1068199 h 1104929"/>
                <a:gd name="connsiteX2" fmla="*/ 26568 w 5538726"/>
                <a:gd name="connsiteY2" fmla="*/ 733348 h 1104929"/>
                <a:gd name="connsiteX3" fmla="*/ 464450 w 5538726"/>
                <a:gd name="connsiteY3" fmla="*/ 282588 h 1104929"/>
                <a:gd name="connsiteX4" fmla="*/ 1353092 w 5538726"/>
                <a:gd name="connsiteY4" fmla="*/ 12131 h 1104929"/>
                <a:gd name="connsiteX5" fmla="*/ 2679616 w 5538726"/>
                <a:gd name="connsiteY5" fmla="*/ 153799 h 1104929"/>
                <a:gd name="connsiteX6" fmla="*/ 5487210 w 5538726"/>
                <a:gd name="connsiteY6" fmla="*/ 1068199 h 110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726" h="1104929">
                  <a:moveTo>
                    <a:pt x="5538726" y="1081078"/>
                  </a:moveTo>
                  <a:cubicBezTo>
                    <a:pt x="3834421" y="1103616"/>
                    <a:pt x="2130117" y="1126154"/>
                    <a:pt x="1211424" y="1068199"/>
                  </a:cubicBezTo>
                  <a:cubicBezTo>
                    <a:pt x="292731" y="1010244"/>
                    <a:pt x="151064" y="864283"/>
                    <a:pt x="26568" y="733348"/>
                  </a:cubicBezTo>
                  <a:cubicBezTo>
                    <a:pt x="-97928" y="602413"/>
                    <a:pt x="243363" y="402791"/>
                    <a:pt x="464450" y="282588"/>
                  </a:cubicBezTo>
                  <a:cubicBezTo>
                    <a:pt x="685537" y="162385"/>
                    <a:pt x="983898" y="33596"/>
                    <a:pt x="1353092" y="12131"/>
                  </a:cubicBezTo>
                  <a:cubicBezTo>
                    <a:pt x="1722286" y="-9334"/>
                    <a:pt x="1990596" y="-22212"/>
                    <a:pt x="2679616" y="153799"/>
                  </a:cubicBezTo>
                  <a:cubicBezTo>
                    <a:pt x="3368636" y="329810"/>
                    <a:pt x="4427923" y="699004"/>
                    <a:pt x="5487210" y="10681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96" name="Moon 195"/>
            <p:cNvSpPr/>
            <p:nvPr/>
          </p:nvSpPr>
          <p:spPr>
            <a:xfrm>
              <a:off x="1332302" y="6253303"/>
              <a:ext cx="145541" cy="182703"/>
            </a:xfrm>
            <a:prstGeom prst="moon">
              <a:avLst>
                <a:gd name="adj" fmla="val 15493"/>
              </a:avLst>
            </a:prstGeom>
            <a:solidFill>
              <a:srgbClr val="E6E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639D7B99-7CEE-4A87-A5B4-BBCC53F4FCEC}"/>
                </a:ext>
              </a:extLst>
            </p:cNvPr>
            <p:cNvSpPr/>
            <p:nvPr/>
          </p:nvSpPr>
          <p:spPr>
            <a:xfrm>
              <a:off x="1453637" y="6281054"/>
              <a:ext cx="130412" cy="1272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99" name="Freeform 162">
              <a:extLst>
                <a:ext uri="{FF2B5EF4-FFF2-40B4-BE49-F238E27FC236}">
                  <a16:creationId xmlns:a16="http://schemas.microsoft.com/office/drawing/2014/main" id="{E4F81299-620A-4751-8A20-23ED45826F56}"/>
                </a:ext>
              </a:extLst>
            </p:cNvPr>
            <p:cNvSpPr/>
            <p:nvPr/>
          </p:nvSpPr>
          <p:spPr>
            <a:xfrm rot="10800000">
              <a:off x="1515727" y="6337529"/>
              <a:ext cx="66019" cy="63632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00" name="Freeform 161">
              <a:extLst>
                <a:ext uri="{FF2B5EF4-FFF2-40B4-BE49-F238E27FC236}">
                  <a16:creationId xmlns:a16="http://schemas.microsoft.com/office/drawing/2014/main" id="{6C043388-EF2C-48E0-BAE9-53F8477D5BFE}"/>
                </a:ext>
              </a:extLst>
            </p:cNvPr>
            <p:cNvSpPr/>
            <p:nvPr/>
          </p:nvSpPr>
          <p:spPr>
            <a:xfrm>
              <a:off x="1454485" y="6280665"/>
              <a:ext cx="66019" cy="65590"/>
            </a:xfrm>
            <a:custGeom>
              <a:avLst/>
              <a:gdLst>
                <a:gd name="connsiteX0" fmla="*/ 497173 w 519922"/>
                <a:gd name="connsiteY0" fmla="*/ 27852 h 521651"/>
                <a:gd name="connsiteX1" fmla="*/ 326576 w 519922"/>
                <a:gd name="connsiteY1" fmla="*/ 55147 h 521651"/>
                <a:gd name="connsiteX2" fmla="*/ 176451 w 519922"/>
                <a:gd name="connsiteY2" fmla="*/ 143858 h 521651"/>
                <a:gd name="connsiteX3" fmla="*/ 67269 w 519922"/>
                <a:gd name="connsiteY3" fmla="*/ 273511 h 521651"/>
                <a:gd name="connsiteX4" fmla="*/ 5854 w 519922"/>
                <a:gd name="connsiteY4" fmla="*/ 430461 h 521651"/>
                <a:gd name="connsiteX5" fmla="*/ 19502 w 519922"/>
                <a:gd name="connsiteY5" fmla="*/ 505523 h 521651"/>
                <a:gd name="connsiteX6" fmla="*/ 155979 w 519922"/>
                <a:gd name="connsiteY6" fmla="*/ 512347 h 521651"/>
                <a:gd name="connsiteX7" fmla="*/ 155979 w 519922"/>
                <a:gd name="connsiteY7" fmla="*/ 512347 h 521651"/>
                <a:gd name="connsiteX8" fmla="*/ 463054 w 519922"/>
                <a:gd name="connsiteY8" fmla="*/ 519171 h 521651"/>
                <a:gd name="connsiteX9" fmla="*/ 510821 w 519922"/>
                <a:gd name="connsiteY9" fmla="*/ 464580 h 521651"/>
                <a:gd name="connsiteX10" fmla="*/ 497173 w 519922"/>
                <a:gd name="connsiteY10" fmla="*/ 27852 h 52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9922" h="521651">
                  <a:moveTo>
                    <a:pt x="497173" y="27852"/>
                  </a:moveTo>
                  <a:cubicBezTo>
                    <a:pt x="466465" y="-40387"/>
                    <a:pt x="380030" y="35813"/>
                    <a:pt x="326576" y="55147"/>
                  </a:cubicBezTo>
                  <a:cubicBezTo>
                    <a:pt x="273122" y="74481"/>
                    <a:pt x="219669" y="107464"/>
                    <a:pt x="176451" y="143858"/>
                  </a:cubicBezTo>
                  <a:cubicBezTo>
                    <a:pt x="133233" y="180252"/>
                    <a:pt x="95702" y="225744"/>
                    <a:pt x="67269" y="273511"/>
                  </a:cubicBezTo>
                  <a:cubicBezTo>
                    <a:pt x="38836" y="321278"/>
                    <a:pt x="13815" y="391792"/>
                    <a:pt x="5854" y="430461"/>
                  </a:cubicBezTo>
                  <a:cubicBezTo>
                    <a:pt x="-2107" y="469130"/>
                    <a:pt x="-5519" y="491875"/>
                    <a:pt x="19502" y="505523"/>
                  </a:cubicBezTo>
                  <a:cubicBezTo>
                    <a:pt x="44523" y="519171"/>
                    <a:pt x="155979" y="512347"/>
                    <a:pt x="155979" y="512347"/>
                  </a:cubicBezTo>
                  <a:lnTo>
                    <a:pt x="155979" y="512347"/>
                  </a:lnTo>
                  <a:cubicBezTo>
                    <a:pt x="207158" y="513484"/>
                    <a:pt x="403914" y="527132"/>
                    <a:pt x="463054" y="519171"/>
                  </a:cubicBezTo>
                  <a:cubicBezTo>
                    <a:pt x="522194" y="511210"/>
                    <a:pt x="499448" y="546466"/>
                    <a:pt x="510821" y="464580"/>
                  </a:cubicBezTo>
                  <a:cubicBezTo>
                    <a:pt x="522194" y="382694"/>
                    <a:pt x="527881" y="96091"/>
                    <a:pt x="497173" y="278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E2E8E374-4CB0-4CE9-BE64-D16B5C4412E3}"/>
                </a:ext>
              </a:extLst>
            </p:cNvPr>
            <p:cNvSpPr txBox="1"/>
            <p:nvPr/>
          </p:nvSpPr>
          <p:spPr>
            <a:xfrm>
              <a:off x="1612744" y="6032321"/>
              <a:ext cx="56888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00BE2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 of G</a:t>
              </a:r>
              <a:endParaRPr lang="en-US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203" name="TextBox 202">
            <a:extLst>
              <a:ext uri="{FF2B5EF4-FFF2-40B4-BE49-F238E27FC236}">
                <a16:creationId xmlns:a16="http://schemas.microsoft.com/office/drawing/2014/main" id="{5BDF59C5-1343-4A2E-819C-D83A8A9D5D30}"/>
              </a:ext>
            </a:extLst>
          </p:cNvPr>
          <p:cNvSpPr txBox="1"/>
          <p:nvPr/>
        </p:nvSpPr>
        <p:spPr>
          <a:xfrm>
            <a:off x="939204" y="6162135"/>
            <a:ext cx="8475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Mass/ weight</a:t>
            </a:r>
            <a:endParaRPr lang="en-US" sz="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5BDF59C5-1343-4A2E-819C-D83A8A9D5D30}"/>
              </a:ext>
            </a:extLst>
          </p:cNvPr>
          <p:cNvSpPr txBox="1"/>
          <p:nvPr/>
        </p:nvSpPr>
        <p:spPr>
          <a:xfrm>
            <a:off x="3243460" y="4797457"/>
            <a:ext cx="8475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Mass/ weight</a:t>
            </a:r>
            <a:endParaRPr lang="en-US" sz="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E2E8E374-4CB0-4CE9-BE64-D16B5C4412E3}"/>
              </a:ext>
            </a:extLst>
          </p:cNvPr>
          <p:cNvSpPr txBox="1"/>
          <p:nvPr/>
        </p:nvSpPr>
        <p:spPr>
          <a:xfrm>
            <a:off x="3695109" y="5667873"/>
            <a:ext cx="5688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G</a:t>
            </a:r>
            <a:endParaRPr lang="en-US" sz="105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150A39CC-5221-4719-B7B1-659DD6666C8D}"/>
              </a:ext>
            </a:extLst>
          </p:cNvPr>
          <p:cNvCxnSpPr>
            <a:cxnSpLocks/>
          </p:cNvCxnSpPr>
          <p:nvPr/>
        </p:nvCxnSpPr>
        <p:spPr>
          <a:xfrm flipV="1">
            <a:off x="3803016" y="5883924"/>
            <a:ext cx="121216" cy="76999"/>
          </a:xfrm>
          <a:prstGeom prst="line">
            <a:avLst/>
          </a:prstGeom>
          <a:ln w="12700"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150A39CC-5221-4719-B7B1-659DD6666C8D}"/>
              </a:ext>
            </a:extLst>
          </p:cNvPr>
          <p:cNvCxnSpPr>
            <a:cxnSpLocks/>
          </p:cNvCxnSpPr>
          <p:nvPr/>
        </p:nvCxnSpPr>
        <p:spPr>
          <a:xfrm flipV="1">
            <a:off x="3636596" y="4989875"/>
            <a:ext cx="51641" cy="101111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150A39CC-5221-4719-B7B1-659DD6666C8D}"/>
              </a:ext>
            </a:extLst>
          </p:cNvPr>
          <p:cNvCxnSpPr>
            <a:cxnSpLocks/>
          </p:cNvCxnSpPr>
          <p:nvPr/>
        </p:nvCxnSpPr>
        <p:spPr>
          <a:xfrm flipV="1">
            <a:off x="1218038" y="6130344"/>
            <a:ext cx="63085" cy="9320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50A39CC-5221-4719-B7B1-659DD6666C8D}"/>
              </a:ext>
            </a:extLst>
          </p:cNvPr>
          <p:cNvCxnSpPr>
            <a:cxnSpLocks/>
          </p:cNvCxnSpPr>
          <p:nvPr/>
        </p:nvCxnSpPr>
        <p:spPr>
          <a:xfrm flipV="1">
            <a:off x="1503731" y="5002653"/>
            <a:ext cx="67041" cy="129159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2"/>
          <p:cNvSpPr txBox="1">
            <a:spLocks noChangeArrowheads="1"/>
          </p:cNvSpPr>
          <p:nvPr/>
        </p:nvSpPr>
        <p:spPr bwMode="auto">
          <a:xfrm>
            <a:off x="88027" y="505663"/>
            <a:ext cx="47295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Changes in camber are used to control the aircraft.</a:t>
            </a:r>
            <a:endParaRPr lang="en-NZ" altLang="en-US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717145" y="5030308"/>
            <a:ext cx="1510843" cy="300648"/>
          </a:xfrm>
          <a:custGeom>
            <a:avLst/>
            <a:gdLst>
              <a:gd name="connsiteX0" fmla="*/ 0 w 1513036"/>
              <a:gd name="connsiteY0" fmla="*/ 201930 h 302799"/>
              <a:gd name="connsiteX1" fmla="*/ 173232 w 1513036"/>
              <a:gd name="connsiteY1" fmla="*/ 63783 h 302799"/>
              <a:gd name="connsiteX2" fmla="*/ 460489 w 1513036"/>
              <a:gd name="connsiteY2" fmla="*/ 191 h 302799"/>
              <a:gd name="connsiteX3" fmla="*/ 767482 w 1513036"/>
              <a:gd name="connsiteY3" fmla="*/ 55012 h 302799"/>
              <a:gd name="connsiteX4" fmla="*/ 1513036 w 1513036"/>
              <a:gd name="connsiteY4" fmla="*/ 302799 h 302799"/>
              <a:gd name="connsiteX0" fmla="*/ 0 w 1508650"/>
              <a:gd name="connsiteY0" fmla="*/ 190966 h 302799"/>
              <a:gd name="connsiteX1" fmla="*/ 168846 w 1508650"/>
              <a:gd name="connsiteY1" fmla="*/ 63783 h 302799"/>
              <a:gd name="connsiteX2" fmla="*/ 456103 w 1508650"/>
              <a:gd name="connsiteY2" fmla="*/ 191 h 302799"/>
              <a:gd name="connsiteX3" fmla="*/ 763096 w 1508650"/>
              <a:gd name="connsiteY3" fmla="*/ 55012 h 302799"/>
              <a:gd name="connsiteX4" fmla="*/ 1508650 w 1508650"/>
              <a:gd name="connsiteY4" fmla="*/ 302799 h 302799"/>
              <a:gd name="connsiteX0" fmla="*/ 0 w 1510843"/>
              <a:gd name="connsiteY0" fmla="*/ 190966 h 302799"/>
              <a:gd name="connsiteX1" fmla="*/ 171039 w 1510843"/>
              <a:gd name="connsiteY1" fmla="*/ 63783 h 302799"/>
              <a:gd name="connsiteX2" fmla="*/ 458296 w 1510843"/>
              <a:gd name="connsiteY2" fmla="*/ 191 h 302799"/>
              <a:gd name="connsiteX3" fmla="*/ 765289 w 1510843"/>
              <a:gd name="connsiteY3" fmla="*/ 55012 h 302799"/>
              <a:gd name="connsiteX4" fmla="*/ 1510843 w 1510843"/>
              <a:gd name="connsiteY4" fmla="*/ 302799 h 302799"/>
              <a:gd name="connsiteX0" fmla="*/ 0 w 1510843"/>
              <a:gd name="connsiteY0" fmla="*/ 190966 h 302799"/>
              <a:gd name="connsiteX1" fmla="*/ 171039 w 1510843"/>
              <a:gd name="connsiteY1" fmla="*/ 63783 h 302799"/>
              <a:gd name="connsiteX2" fmla="*/ 458296 w 1510843"/>
              <a:gd name="connsiteY2" fmla="*/ 191 h 302799"/>
              <a:gd name="connsiteX3" fmla="*/ 765289 w 1510843"/>
              <a:gd name="connsiteY3" fmla="*/ 55012 h 302799"/>
              <a:gd name="connsiteX4" fmla="*/ 1510843 w 1510843"/>
              <a:gd name="connsiteY4" fmla="*/ 302799 h 302799"/>
              <a:gd name="connsiteX0" fmla="*/ 0 w 1510843"/>
              <a:gd name="connsiteY0" fmla="*/ 190824 h 302657"/>
              <a:gd name="connsiteX1" fmla="*/ 192967 w 1510843"/>
              <a:gd name="connsiteY1" fmla="*/ 48292 h 302657"/>
              <a:gd name="connsiteX2" fmla="*/ 458296 w 1510843"/>
              <a:gd name="connsiteY2" fmla="*/ 49 h 302657"/>
              <a:gd name="connsiteX3" fmla="*/ 765289 w 1510843"/>
              <a:gd name="connsiteY3" fmla="*/ 54870 h 302657"/>
              <a:gd name="connsiteX4" fmla="*/ 1510843 w 1510843"/>
              <a:gd name="connsiteY4" fmla="*/ 302657 h 302657"/>
              <a:gd name="connsiteX0" fmla="*/ 0 w 1510843"/>
              <a:gd name="connsiteY0" fmla="*/ 190824 h 302657"/>
              <a:gd name="connsiteX1" fmla="*/ 195160 w 1510843"/>
              <a:gd name="connsiteY1" fmla="*/ 48292 h 302657"/>
              <a:gd name="connsiteX2" fmla="*/ 458296 w 1510843"/>
              <a:gd name="connsiteY2" fmla="*/ 49 h 302657"/>
              <a:gd name="connsiteX3" fmla="*/ 765289 w 1510843"/>
              <a:gd name="connsiteY3" fmla="*/ 54870 h 302657"/>
              <a:gd name="connsiteX4" fmla="*/ 1510843 w 1510843"/>
              <a:gd name="connsiteY4" fmla="*/ 302657 h 302657"/>
              <a:gd name="connsiteX0" fmla="*/ 0 w 1510843"/>
              <a:gd name="connsiteY0" fmla="*/ 190824 h 302657"/>
              <a:gd name="connsiteX1" fmla="*/ 195160 w 1510843"/>
              <a:gd name="connsiteY1" fmla="*/ 48292 h 302657"/>
              <a:gd name="connsiteX2" fmla="*/ 458296 w 1510843"/>
              <a:gd name="connsiteY2" fmla="*/ 49 h 302657"/>
              <a:gd name="connsiteX3" fmla="*/ 765289 w 1510843"/>
              <a:gd name="connsiteY3" fmla="*/ 54870 h 302657"/>
              <a:gd name="connsiteX4" fmla="*/ 1510843 w 1510843"/>
              <a:gd name="connsiteY4" fmla="*/ 302657 h 302657"/>
              <a:gd name="connsiteX0" fmla="*/ 0 w 1510843"/>
              <a:gd name="connsiteY0" fmla="*/ 190780 h 302613"/>
              <a:gd name="connsiteX1" fmla="*/ 192967 w 1510843"/>
              <a:gd name="connsiteY1" fmla="*/ 52633 h 302613"/>
              <a:gd name="connsiteX2" fmla="*/ 458296 w 1510843"/>
              <a:gd name="connsiteY2" fmla="*/ 5 h 302613"/>
              <a:gd name="connsiteX3" fmla="*/ 765289 w 1510843"/>
              <a:gd name="connsiteY3" fmla="*/ 54826 h 302613"/>
              <a:gd name="connsiteX4" fmla="*/ 1510843 w 1510843"/>
              <a:gd name="connsiteY4" fmla="*/ 302613 h 302613"/>
              <a:gd name="connsiteX0" fmla="*/ 0 w 1510843"/>
              <a:gd name="connsiteY0" fmla="*/ 186395 h 298228"/>
              <a:gd name="connsiteX1" fmla="*/ 192967 w 1510843"/>
              <a:gd name="connsiteY1" fmla="*/ 48248 h 298228"/>
              <a:gd name="connsiteX2" fmla="*/ 460488 w 1510843"/>
              <a:gd name="connsiteY2" fmla="*/ 6 h 298228"/>
              <a:gd name="connsiteX3" fmla="*/ 765289 w 1510843"/>
              <a:gd name="connsiteY3" fmla="*/ 50441 h 298228"/>
              <a:gd name="connsiteX4" fmla="*/ 1510843 w 1510843"/>
              <a:gd name="connsiteY4" fmla="*/ 298228 h 298228"/>
              <a:gd name="connsiteX0" fmla="*/ 0 w 1510843"/>
              <a:gd name="connsiteY0" fmla="*/ 188587 h 300420"/>
              <a:gd name="connsiteX1" fmla="*/ 192967 w 1510843"/>
              <a:gd name="connsiteY1" fmla="*/ 50440 h 300420"/>
              <a:gd name="connsiteX2" fmla="*/ 462681 w 1510843"/>
              <a:gd name="connsiteY2" fmla="*/ 5 h 300420"/>
              <a:gd name="connsiteX3" fmla="*/ 765289 w 1510843"/>
              <a:gd name="connsiteY3" fmla="*/ 52633 h 300420"/>
              <a:gd name="connsiteX4" fmla="*/ 1510843 w 1510843"/>
              <a:gd name="connsiteY4" fmla="*/ 300420 h 300420"/>
              <a:gd name="connsiteX0" fmla="*/ 0 w 1510843"/>
              <a:gd name="connsiteY0" fmla="*/ 188587 h 300420"/>
              <a:gd name="connsiteX1" fmla="*/ 192967 w 1510843"/>
              <a:gd name="connsiteY1" fmla="*/ 50440 h 300420"/>
              <a:gd name="connsiteX2" fmla="*/ 462681 w 1510843"/>
              <a:gd name="connsiteY2" fmla="*/ 5 h 300420"/>
              <a:gd name="connsiteX3" fmla="*/ 765289 w 1510843"/>
              <a:gd name="connsiteY3" fmla="*/ 52633 h 300420"/>
              <a:gd name="connsiteX4" fmla="*/ 1510843 w 1510843"/>
              <a:gd name="connsiteY4" fmla="*/ 300420 h 300420"/>
              <a:gd name="connsiteX0" fmla="*/ 0 w 1510843"/>
              <a:gd name="connsiteY0" fmla="*/ 188787 h 300620"/>
              <a:gd name="connsiteX1" fmla="*/ 192967 w 1510843"/>
              <a:gd name="connsiteY1" fmla="*/ 50640 h 300620"/>
              <a:gd name="connsiteX2" fmla="*/ 462681 w 1510843"/>
              <a:gd name="connsiteY2" fmla="*/ 205 h 300620"/>
              <a:gd name="connsiteX3" fmla="*/ 765289 w 1510843"/>
              <a:gd name="connsiteY3" fmla="*/ 52833 h 300620"/>
              <a:gd name="connsiteX4" fmla="*/ 1510843 w 1510843"/>
              <a:gd name="connsiteY4" fmla="*/ 300620 h 300620"/>
              <a:gd name="connsiteX0" fmla="*/ 0 w 1510843"/>
              <a:gd name="connsiteY0" fmla="*/ 188604 h 300437"/>
              <a:gd name="connsiteX1" fmla="*/ 190774 w 1510843"/>
              <a:gd name="connsiteY1" fmla="*/ 48264 h 300437"/>
              <a:gd name="connsiteX2" fmla="*/ 462681 w 1510843"/>
              <a:gd name="connsiteY2" fmla="*/ 22 h 300437"/>
              <a:gd name="connsiteX3" fmla="*/ 765289 w 1510843"/>
              <a:gd name="connsiteY3" fmla="*/ 52650 h 300437"/>
              <a:gd name="connsiteX4" fmla="*/ 1510843 w 1510843"/>
              <a:gd name="connsiteY4" fmla="*/ 300437 h 300437"/>
              <a:gd name="connsiteX0" fmla="*/ 0 w 1510843"/>
              <a:gd name="connsiteY0" fmla="*/ 188604 h 300437"/>
              <a:gd name="connsiteX1" fmla="*/ 190774 w 1510843"/>
              <a:gd name="connsiteY1" fmla="*/ 48264 h 300437"/>
              <a:gd name="connsiteX2" fmla="*/ 445139 w 1510843"/>
              <a:gd name="connsiteY2" fmla="*/ 22 h 300437"/>
              <a:gd name="connsiteX3" fmla="*/ 765289 w 1510843"/>
              <a:gd name="connsiteY3" fmla="*/ 52650 h 300437"/>
              <a:gd name="connsiteX4" fmla="*/ 1510843 w 1510843"/>
              <a:gd name="connsiteY4" fmla="*/ 300437 h 300437"/>
              <a:gd name="connsiteX0" fmla="*/ 0 w 1510843"/>
              <a:gd name="connsiteY0" fmla="*/ 188604 h 300437"/>
              <a:gd name="connsiteX1" fmla="*/ 190774 w 1510843"/>
              <a:gd name="connsiteY1" fmla="*/ 48264 h 300437"/>
              <a:gd name="connsiteX2" fmla="*/ 434175 w 1510843"/>
              <a:gd name="connsiteY2" fmla="*/ 22 h 300437"/>
              <a:gd name="connsiteX3" fmla="*/ 765289 w 1510843"/>
              <a:gd name="connsiteY3" fmla="*/ 52650 h 300437"/>
              <a:gd name="connsiteX4" fmla="*/ 1510843 w 1510843"/>
              <a:gd name="connsiteY4" fmla="*/ 300437 h 300437"/>
              <a:gd name="connsiteX0" fmla="*/ 0 w 1510843"/>
              <a:gd name="connsiteY0" fmla="*/ 188815 h 300648"/>
              <a:gd name="connsiteX1" fmla="*/ 190774 w 1510843"/>
              <a:gd name="connsiteY1" fmla="*/ 48475 h 300648"/>
              <a:gd name="connsiteX2" fmla="*/ 434175 w 1510843"/>
              <a:gd name="connsiteY2" fmla="*/ 233 h 300648"/>
              <a:gd name="connsiteX3" fmla="*/ 765289 w 1510843"/>
              <a:gd name="connsiteY3" fmla="*/ 52861 h 300648"/>
              <a:gd name="connsiteX4" fmla="*/ 1510843 w 1510843"/>
              <a:gd name="connsiteY4" fmla="*/ 300648 h 300648"/>
              <a:gd name="connsiteX0" fmla="*/ 0 w 1510843"/>
              <a:gd name="connsiteY0" fmla="*/ 188604 h 300437"/>
              <a:gd name="connsiteX1" fmla="*/ 190774 w 1510843"/>
              <a:gd name="connsiteY1" fmla="*/ 48264 h 300437"/>
              <a:gd name="connsiteX2" fmla="*/ 434175 w 1510843"/>
              <a:gd name="connsiteY2" fmla="*/ 22 h 300437"/>
              <a:gd name="connsiteX3" fmla="*/ 765289 w 1510843"/>
              <a:gd name="connsiteY3" fmla="*/ 52650 h 300437"/>
              <a:gd name="connsiteX4" fmla="*/ 1510843 w 1510843"/>
              <a:gd name="connsiteY4" fmla="*/ 300437 h 300437"/>
              <a:gd name="connsiteX0" fmla="*/ 0 w 1510843"/>
              <a:gd name="connsiteY0" fmla="*/ 188604 h 300437"/>
              <a:gd name="connsiteX1" fmla="*/ 190774 w 1510843"/>
              <a:gd name="connsiteY1" fmla="*/ 48264 h 300437"/>
              <a:gd name="connsiteX2" fmla="*/ 434175 w 1510843"/>
              <a:gd name="connsiteY2" fmla="*/ 22 h 300437"/>
              <a:gd name="connsiteX3" fmla="*/ 765289 w 1510843"/>
              <a:gd name="connsiteY3" fmla="*/ 52650 h 300437"/>
              <a:gd name="connsiteX4" fmla="*/ 1510843 w 1510843"/>
              <a:gd name="connsiteY4" fmla="*/ 300437 h 300437"/>
              <a:gd name="connsiteX0" fmla="*/ 0 w 1510843"/>
              <a:gd name="connsiteY0" fmla="*/ 188604 h 300437"/>
              <a:gd name="connsiteX1" fmla="*/ 190774 w 1510843"/>
              <a:gd name="connsiteY1" fmla="*/ 48264 h 300437"/>
              <a:gd name="connsiteX2" fmla="*/ 434175 w 1510843"/>
              <a:gd name="connsiteY2" fmla="*/ 22 h 300437"/>
              <a:gd name="connsiteX3" fmla="*/ 765289 w 1510843"/>
              <a:gd name="connsiteY3" fmla="*/ 52650 h 300437"/>
              <a:gd name="connsiteX4" fmla="*/ 1510843 w 1510843"/>
              <a:gd name="connsiteY4" fmla="*/ 300437 h 300437"/>
              <a:gd name="connsiteX0" fmla="*/ 0 w 1510843"/>
              <a:gd name="connsiteY0" fmla="*/ 188604 h 300437"/>
              <a:gd name="connsiteX1" fmla="*/ 190774 w 1510843"/>
              <a:gd name="connsiteY1" fmla="*/ 48264 h 300437"/>
              <a:gd name="connsiteX2" fmla="*/ 434175 w 1510843"/>
              <a:gd name="connsiteY2" fmla="*/ 22 h 300437"/>
              <a:gd name="connsiteX3" fmla="*/ 765289 w 1510843"/>
              <a:gd name="connsiteY3" fmla="*/ 52650 h 300437"/>
              <a:gd name="connsiteX4" fmla="*/ 1510843 w 1510843"/>
              <a:gd name="connsiteY4" fmla="*/ 300437 h 300437"/>
              <a:gd name="connsiteX0" fmla="*/ 0 w 1510843"/>
              <a:gd name="connsiteY0" fmla="*/ 188602 h 300435"/>
              <a:gd name="connsiteX1" fmla="*/ 190774 w 1510843"/>
              <a:gd name="connsiteY1" fmla="*/ 48262 h 300435"/>
              <a:gd name="connsiteX2" fmla="*/ 434175 w 1510843"/>
              <a:gd name="connsiteY2" fmla="*/ 20 h 300435"/>
              <a:gd name="connsiteX3" fmla="*/ 765289 w 1510843"/>
              <a:gd name="connsiteY3" fmla="*/ 52648 h 300435"/>
              <a:gd name="connsiteX4" fmla="*/ 1510843 w 1510843"/>
              <a:gd name="connsiteY4" fmla="*/ 300435 h 300435"/>
              <a:gd name="connsiteX0" fmla="*/ 0 w 1510843"/>
              <a:gd name="connsiteY0" fmla="*/ 188815 h 300648"/>
              <a:gd name="connsiteX1" fmla="*/ 190774 w 1510843"/>
              <a:gd name="connsiteY1" fmla="*/ 48475 h 300648"/>
              <a:gd name="connsiteX2" fmla="*/ 434175 w 1510843"/>
              <a:gd name="connsiteY2" fmla="*/ 233 h 300648"/>
              <a:gd name="connsiteX3" fmla="*/ 765289 w 1510843"/>
              <a:gd name="connsiteY3" fmla="*/ 52861 h 300648"/>
              <a:gd name="connsiteX4" fmla="*/ 1510843 w 1510843"/>
              <a:gd name="connsiteY4" fmla="*/ 300648 h 300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843" h="300648">
                <a:moveTo>
                  <a:pt x="0" y="188815"/>
                </a:moveTo>
                <a:cubicBezTo>
                  <a:pt x="19736" y="140938"/>
                  <a:pt x="120604" y="77712"/>
                  <a:pt x="190774" y="48475"/>
                </a:cubicBezTo>
                <a:cubicBezTo>
                  <a:pt x="260944" y="19238"/>
                  <a:pt x="345002" y="1695"/>
                  <a:pt x="434175" y="233"/>
                </a:cubicBezTo>
                <a:cubicBezTo>
                  <a:pt x="523348" y="-1229"/>
                  <a:pt x="585844" y="2792"/>
                  <a:pt x="765289" y="52861"/>
                </a:cubicBezTo>
                <a:cubicBezTo>
                  <a:pt x="944734" y="102930"/>
                  <a:pt x="1225778" y="201972"/>
                  <a:pt x="1510843" y="300648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537832" y="3512041"/>
            <a:ext cx="1791023" cy="322346"/>
            <a:chOff x="9084794" y="5065377"/>
            <a:chExt cx="1791023" cy="322346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A088CD0B-695B-4F54-9ED9-5AB56B90E14A}"/>
                </a:ext>
              </a:extLst>
            </p:cNvPr>
            <p:cNvCxnSpPr/>
            <p:nvPr/>
          </p:nvCxnSpPr>
          <p:spPr>
            <a:xfrm>
              <a:off x="10730323" y="5065377"/>
              <a:ext cx="145494" cy="99175"/>
            </a:xfrm>
            <a:prstGeom prst="line">
              <a:avLst/>
            </a:prstGeom>
            <a:ln w="28575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9084794" y="5110766"/>
              <a:ext cx="1025387" cy="276957"/>
              <a:chOff x="9084794" y="5110766"/>
              <a:chExt cx="1025387" cy="276957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9084794" y="5110766"/>
                <a:ext cx="1025387" cy="276957"/>
                <a:chOff x="6680560" y="4960042"/>
                <a:chExt cx="2356903" cy="569003"/>
              </a:xfrm>
            </p:grpSpPr>
            <p:sp>
              <p:nvSpPr>
                <p:cNvPr id="20" name="Freeform 19"/>
                <p:cNvSpPr/>
                <p:nvPr/>
              </p:nvSpPr>
              <p:spPr>
                <a:xfrm>
                  <a:off x="6680560" y="4960042"/>
                  <a:ext cx="2356903" cy="299562"/>
                </a:xfrm>
                <a:custGeom>
                  <a:avLst/>
                  <a:gdLst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58230 h 358230"/>
                    <a:gd name="connsiteX1" fmla="*/ 1095324 w 2371572"/>
                    <a:gd name="connsiteY1" fmla="*/ 1272 h 358230"/>
                    <a:gd name="connsiteX2" fmla="*/ 2371572 w 2371572"/>
                    <a:gd name="connsiteY2" fmla="*/ 138187 h 358230"/>
                    <a:gd name="connsiteX0" fmla="*/ 0 w 2371572"/>
                    <a:gd name="connsiteY0" fmla="*/ 360398 h 360398"/>
                    <a:gd name="connsiteX1" fmla="*/ 1095324 w 2371572"/>
                    <a:gd name="connsiteY1" fmla="*/ 3440 h 360398"/>
                    <a:gd name="connsiteX2" fmla="*/ 2371572 w 2371572"/>
                    <a:gd name="connsiteY2" fmla="*/ 140355 h 360398"/>
                    <a:gd name="connsiteX0" fmla="*/ 0 w 2371572"/>
                    <a:gd name="connsiteY0" fmla="*/ 360721 h 360721"/>
                    <a:gd name="connsiteX1" fmla="*/ 1095324 w 2371572"/>
                    <a:gd name="connsiteY1" fmla="*/ 3763 h 360721"/>
                    <a:gd name="connsiteX2" fmla="*/ 2371572 w 2371572"/>
                    <a:gd name="connsiteY2" fmla="*/ 140678 h 360721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7111 h 317111"/>
                    <a:gd name="connsiteX1" fmla="*/ 1080655 w 2356903"/>
                    <a:gd name="connsiteY1" fmla="*/ 4161 h 317111"/>
                    <a:gd name="connsiteX2" fmla="*/ 2356903 w 2356903"/>
                    <a:gd name="connsiteY2" fmla="*/ 160636 h 317111"/>
                    <a:gd name="connsiteX0" fmla="*/ 0 w 2356903"/>
                    <a:gd name="connsiteY0" fmla="*/ 314843 h 314843"/>
                    <a:gd name="connsiteX1" fmla="*/ 1080655 w 2356903"/>
                    <a:gd name="connsiteY1" fmla="*/ 1893 h 314843"/>
                    <a:gd name="connsiteX2" fmla="*/ 2356903 w 2356903"/>
                    <a:gd name="connsiteY2" fmla="*/ 158368 h 314843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299562 h 299562"/>
                    <a:gd name="connsiteX1" fmla="*/ 1080655 w 2356903"/>
                    <a:gd name="connsiteY1" fmla="*/ 1282 h 299562"/>
                    <a:gd name="connsiteX2" fmla="*/ 2356903 w 2356903"/>
                    <a:gd name="connsiteY2" fmla="*/ 143087 h 299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56903" h="299562">
                      <a:moveTo>
                        <a:pt x="0" y="299562"/>
                      </a:moveTo>
                      <a:cubicBezTo>
                        <a:pt x="53041" y="114796"/>
                        <a:pt x="726453" y="13195"/>
                        <a:pt x="1080655" y="1282"/>
                      </a:cubicBezTo>
                      <a:cubicBezTo>
                        <a:pt x="1434857" y="-10631"/>
                        <a:pt x="2009725" y="62404"/>
                        <a:pt x="2356903" y="143087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sp>
              <p:nvSpPr>
                <p:cNvPr id="169" name="Freeform 168"/>
                <p:cNvSpPr/>
                <p:nvPr/>
              </p:nvSpPr>
              <p:spPr>
                <a:xfrm flipV="1">
                  <a:off x="6680560" y="5258042"/>
                  <a:ext cx="2356903" cy="271003"/>
                </a:xfrm>
                <a:custGeom>
                  <a:avLst/>
                  <a:gdLst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58230 h 358230"/>
                    <a:gd name="connsiteX1" fmla="*/ 1095324 w 2371572"/>
                    <a:gd name="connsiteY1" fmla="*/ 1272 h 358230"/>
                    <a:gd name="connsiteX2" fmla="*/ 2371572 w 2371572"/>
                    <a:gd name="connsiteY2" fmla="*/ 138187 h 358230"/>
                    <a:gd name="connsiteX0" fmla="*/ 0 w 2371572"/>
                    <a:gd name="connsiteY0" fmla="*/ 360398 h 360398"/>
                    <a:gd name="connsiteX1" fmla="*/ 1095324 w 2371572"/>
                    <a:gd name="connsiteY1" fmla="*/ 3440 h 360398"/>
                    <a:gd name="connsiteX2" fmla="*/ 2371572 w 2371572"/>
                    <a:gd name="connsiteY2" fmla="*/ 140355 h 360398"/>
                    <a:gd name="connsiteX0" fmla="*/ 0 w 2371572"/>
                    <a:gd name="connsiteY0" fmla="*/ 360721 h 360721"/>
                    <a:gd name="connsiteX1" fmla="*/ 1095324 w 2371572"/>
                    <a:gd name="connsiteY1" fmla="*/ 3763 h 360721"/>
                    <a:gd name="connsiteX2" fmla="*/ 2371572 w 2371572"/>
                    <a:gd name="connsiteY2" fmla="*/ 140678 h 360721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7111 h 317111"/>
                    <a:gd name="connsiteX1" fmla="*/ 1080655 w 2356903"/>
                    <a:gd name="connsiteY1" fmla="*/ 4161 h 317111"/>
                    <a:gd name="connsiteX2" fmla="*/ 2356903 w 2356903"/>
                    <a:gd name="connsiteY2" fmla="*/ 160636 h 317111"/>
                    <a:gd name="connsiteX0" fmla="*/ 0 w 2356903"/>
                    <a:gd name="connsiteY0" fmla="*/ 314843 h 314843"/>
                    <a:gd name="connsiteX1" fmla="*/ 1080655 w 2356903"/>
                    <a:gd name="connsiteY1" fmla="*/ 1893 h 314843"/>
                    <a:gd name="connsiteX2" fmla="*/ 2356903 w 2356903"/>
                    <a:gd name="connsiteY2" fmla="*/ 158368 h 314843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299562 h 299562"/>
                    <a:gd name="connsiteX1" fmla="*/ 1080655 w 2356903"/>
                    <a:gd name="connsiteY1" fmla="*/ 1282 h 299562"/>
                    <a:gd name="connsiteX2" fmla="*/ 2356903 w 2356903"/>
                    <a:gd name="connsiteY2" fmla="*/ 143087 h 299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56903" h="299562">
                      <a:moveTo>
                        <a:pt x="0" y="299562"/>
                      </a:moveTo>
                      <a:cubicBezTo>
                        <a:pt x="53041" y="114796"/>
                        <a:pt x="726453" y="13195"/>
                        <a:pt x="1080655" y="1282"/>
                      </a:cubicBezTo>
                      <a:cubicBezTo>
                        <a:pt x="1434857" y="-10631"/>
                        <a:pt x="2009725" y="62404"/>
                        <a:pt x="2356903" y="143087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</p:grpSp>
          <p:cxnSp>
            <p:nvCxnSpPr>
              <p:cNvPr id="26" name="Straight Connector 25"/>
              <p:cNvCxnSpPr>
                <a:stCxn id="169" idx="2"/>
                <a:endCxn id="20" idx="2"/>
              </p:cNvCxnSpPr>
              <p:nvPr/>
            </p:nvCxnSpPr>
            <p:spPr>
              <a:xfrm flipV="1">
                <a:off x="10110181" y="5180412"/>
                <a:ext cx="0" cy="14430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0849A3E3-42FC-4C74-BC42-27548635A4CA}"/>
                </a:ext>
              </a:extLst>
            </p:cNvPr>
            <p:cNvSpPr/>
            <p:nvPr/>
          </p:nvSpPr>
          <p:spPr>
            <a:xfrm rot="4334186">
              <a:off x="10332340" y="4883256"/>
              <a:ext cx="153978" cy="563766"/>
            </a:xfrm>
            <a:prstGeom prst="triangl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7537832" y="4550004"/>
            <a:ext cx="1791023" cy="322346"/>
            <a:chOff x="9084794" y="5065377"/>
            <a:chExt cx="1791023" cy="322346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A088CD0B-695B-4F54-9ED9-5AB56B90E14A}"/>
                </a:ext>
              </a:extLst>
            </p:cNvPr>
            <p:cNvCxnSpPr/>
            <p:nvPr/>
          </p:nvCxnSpPr>
          <p:spPr>
            <a:xfrm>
              <a:off x="10730323" y="5065377"/>
              <a:ext cx="145494" cy="99175"/>
            </a:xfrm>
            <a:prstGeom prst="line">
              <a:avLst/>
            </a:prstGeom>
            <a:ln w="28575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0" name="Group 209"/>
            <p:cNvGrpSpPr/>
            <p:nvPr/>
          </p:nvGrpSpPr>
          <p:grpSpPr>
            <a:xfrm>
              <a:off x="9084794" y="5110766"/>
              <a:ext cx="1025387" cy="276957"/>
              <a:chOff x="9084794" y="5110766"/>
              <a:chExt cx="1025387" cy="276957"/>
            </a:xfrm>
          </p:grpSpPr>
          <p:grpSp>
            <p:nvGrpSpPr>
              <p:cNvPr id="212" name="Group 211"/>
              <p:cNvGrpSpPr/>
              <p:nvPr/>
            </p:nvGrpSpPr>
            <p:grpSpPr>
              <a:xfrm>
                <a:off x="9084794" y="5110766"/>
                <a:ext cx="1025387" cy="276957"/>
                <a:chOff x="6680560" y="4960042"/>
                <a:chExt cx="2356903" cy="569003"/>
              </a:xfrm>
            </p:grpSpPr>
            <p:sp>
              <p:nvSpPr>
                <p:cNvPr id="214" name="Freeform 213"/>
                <p:cNvSpPr/>
                <p:nvPr/>
              </p:nvSpPr>
              <p:spPr>
                <a:xfrm>
                  <a:off x="6680560" y="4960042"/>
                  <a:ext cx="2356903" cy="299562"/>
                </a:xfrm>
                <a:custGeom>
                  <a:avLst/>
                  <a:gdLst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58230 h 358230"/>
                    <a:gd name="connsiteX1" fmla="*/ 1095324 w 2371572"/>
                    <a:gd name="connsiteY1" fmla="*/ 1272 h 358230"/>
                    <a:gd name="connsiteX2" fmla="*/ 2371572 w 2371572"/>
                    <a:gd name="connsiteY2" fmla="*/ 138187 h 358230"/>
                    <a:gd name="connsiteX0" fmla="*/ 0 w 2371572"/>
                    <a:gd name="connsiteY0" fmla="*/ 360398 h 360398"/>
                    <a:gd name="connsiteX1" fmla="*/ 1095324 w 2371572"/>
                    <a:gd name="connsiteY1" fmla="*/ 3440 h 360398"/>
                    <a:gd name="connsiteX2" fmla="*/ 2371572 w 2371572"/>
                    <a:gd name="connsiteY2" fmla="*/ 140355 h 360398"/>
                    <a:gd name="connsiteX0" fmla="*/ 0 w 2371572"/>
                    <a:gd name="connsiteY0" fmla="*/ 360721 h 360721"/>
                    <a:gd name="connsiteX1" fmla="*/ 1095324 w 2371572"/>
                    <a:gd name="connsiteY1" fmla="*/ 3763 h 360721"/>
                    <a:gd name="connsiteX2" fmla="*/ 2371572 w 2371572"/>
                    <a:gd name="connsiteY2" fmla="*/ 140678 h 360721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7111 h 317111"/>
                    <a:gd name="connsiteX1" fmla="*/ 1080655 w 2356903"/>
                    <a:gd name="connsiteY1" fmla="*/ 4161 h 317111"/>
                    <a:gd name="connsiteX2" fmla="*/ 2356903 w 2356903"/>
                    <a:gd name="connsiteY2" fmla="*/ 160636 h 317111"/>
                    <a:gd name="connsiteX0" fmla="*/ 0 w 2356903"/>
                    <a:gd name="connsiteY0" fmla="*/ 314843 h 314843"/>
                    <a:gd name="connsiteX1" fmla="*/ 1080655 w 2356903"/>
                    <a:gd name="connsiteY1" fmla="*/ 1893 h 314843"/>
                    <a:gd name="connsiteX2" fmla="*/ 2356903 w 2356903"/>
                    <a:gd name="connsiteY2" fmla="*/ 158368 h 314843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299562 h 299562"/>
                    <a:gd name="connsiteX1" fmla="*/ 1080655 w 2356903"/>
                    <a:gd name="connsiteY1" fmla="*/ 1282 h 299562"/>
                    <a:gd name="connsiteX2" fmla="*/ 2356903 w 2356903"/>
                    <a:gd name="connsiteY2" fmla="*/ 143087 h 299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56903" h="299562">
                      <a:moveTo>
                        <a:pt x="0" y="299562"/>
                      </a:moveTo>
                      <a:cubicBezTo>
                        <a:pt x="53041" y="114796"/>
                        <a:pt x="726453" y="13195"/>
                        <a:pt x="1080655" y="1282"/>
                      </a:cubicBezTo>
                      <a:cubicBezTo>
                        <a:pt x="1434857" y="-10631"/>
                        <a:pt x="2009725" y="62404"/>
                        <a:pt x="2356903" y="143087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sp>
              <p:nvSpPr>
                <p:cNvPr id="215" name="Freeform 214"/>
                <p:cNvSpPr/>
                <p:nvPr/>
              </p:nvSpPr>
              <p:spPr>
                <a:xfrm flipV="1">
                  <a:off x="6680560" y="5258042"/>
                  <a:ext cx="2356903" cy="271003"/>
                </a:xfrm>
                <a:custGeom>
                  <a:avLst/>
                  <a:gdLst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58230 h 358230"/>
                    <a:gd name="connsiteX1" fmla="*/ 1095324 w 2371572"/>
                    <a:gd name="connsiteY1" fmla="*/ 1272 h 358230"/>
                    <a:gd name="connsiteX2" fmla="*/ 2371572 w 2371572"/>
                    <a:gd name="connsiteY2" fmla="*/ 138187 h 358230"/>
                    <a:gd name="connsiteX0" fmla="*/ 0 w 2371572"/>
                    <a:gd name="connsiteY0" fmla="*/ 360398 h 360398"/>
                    <a:gd name="connsiteX1" fmla="*/ 1095324 w 2371572"/>
                    <a:gd name="connsiteY1" fmla="*/ 3440 h 360398"/>
                    <a:gd name="connsiteX2" fmla="*/ 2371572 w 2371572"/>
                    <a:gd name="connsiteY2" fmla="*/ 140355 h 360398"/>
                    <a:gd name="connsiteX0" fmla="*/ 0 w 2371572"/>
                    <a:gd name="connsiteY0" fmla="*/ 360721 h 360721"/>
                    <a:gd name="connsiteX1" fmla="*/ 1095324 w 2371572"/>
                    <a:gd name="connsiteY1" fmla="*/ 3763 h 360721"/>
                    <a:gd name="connsiteX2" fmla="*/ 2371572 w 2371572"/>
                    <a:gd name="connsiteY2" fmla="*/ 140678 h 360721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7111 h 317111"/>
                    <a:gd name="connsiteX1" fmla="*/ 1080655 w 2356903"/>
                    <a:gd name="connsiteY1" fmla="*/ 4161 h 317111"/>
                    <a:gd name="connsiteX2" fmla="*/ 2356903 w 2356903"/>
                    <a:gd name="connsiteY2" fmla="*/ 160636 h 317111"/>
                    <a:gd name="connsiteX0" fmla="*/ 0 w 2356903"/>
                    <a:gd name="connsiteY0" fmla="*/ 314843 h 314843"/>
                    <a:gd name="connsiteX1" fmla="*/ 1080655 w 2356903"/>
                    <a:gd name="connsiteY1" fmla="*/ 1893 h 314843"/>
                    <a:gd name="connsiteX2" fmla="*/ 2356903 w 2356903"/>
                    <a:gd name="connsiteY2" fmla="*/ 158368 h 314843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299562 h 299562"/>
                    <a:gd name="connsiteX1" fmla="*/ 1080655 w 2356903"/>
                    <a:gd name="connsiteY1" fmla="*/ 1282 h 299562"/>
                    <a:gd name="connsiteX2" fmla="*/ 2356903 w 2356903"/>
                    <a:gd name="connsiteY2" fmla="*/ 143087 h 299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56903" h="299562">
                      <a:moveTo>
                        <a:pt x="0" y="299562"/>
                      </a:moveTo>
                      <a:cubicBezTo>
                        <a:pt x="53041" y="114796"/>
                        <a:pt x="726453" y="13195"/>
                        <a:pt x="1080655" y="1282"/>
                      </a:cubicBezTo>
                      <a:cubicBezTo>
                        <a:pt x="1434857" y="-10631"/>
                        <a:pt x="2009725" y="62404"/>
                        <a:pt x="2356903" y="143087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</p:grpSp>
          <p:cxnSp>
            <p:nvCxnSpPr>
              <p:cNvPr id="213" name="Straight Connector 212"/>
              <p:cNvCxnSpPr>
                <a:stCxn id="215" idx="2"/>
                <a:endCxn id="214" idx="2"/>
              </p:cNvCxnSpPr>
              <p:nvPr/>
            </p:nvCxnSpPr>
            <p:spPr>
              <a:xfrm flipV="1">
                <a:off x="10110181" y="5180412"/>
                <a:ext cx="0" cy="14430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1" name="Isosceles Triangle 210">
              <a:extLst>
                <a:ext uri="{FF2B5EF4-FFF2-40B4-BE49-F238E27FC236}">
                  <a16:creationId xmlns:a16="http://schemas.microsoft.com/office/drawing/2014/main" id="{0849A3E3-42FC-4C74-BC42-27548635A4CA}"/>
                </a:ext>
              </a:extLst>
            </p:cNvPr>
            <p:cNvSpPr/>
            <p:nvPr/>
          </p:nvSpPr>
          <p:spPr>
            <a:xfrm rot="4334186">
              <a:off x="10332340" y="4883256"/>
              <a:ext cx="153978" cy="563766"/>
            </a:xfrm>
            <a:prstGeom prst="triangl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 rot="20786851">
            <a:off x="7524202" y="5777760"/>
            <a:ext cx="1729993" cy="277654"/>
            <a:chOff x="9690443" y="4762777"/>
            <a:chExt cx="1729993" cy="277654"/>
          </a:xfrm>
        </p:grpSpPr>
        <p:sp>
          <p:nvSpPr>
            <p:cNvPr id="185" name="Isosceles Triangle 184">
              <a:extLst>
                <a:ext uri="{FF2B5EF4-FFF2-40B4-BE49-F238E27FC236}">
                  <a16:creationId xmlns:a16="http://schemas.microsoft.com/office/drawing/2014/main" id="{E229EC77-EB44-49AE-855C-DED84C6FA4ED}"/>
                </a:ext>
              </a:extLst>
            </p:cNvPr>
            <p:cNvSpPr/>
            <p:nvPr/>
          </p:nvSpPr>
          <p:spPr>
            <a:xfrm rot="4040472">
              <a:off x="11187345" y="4665824"/>
              <a:ext cx="136138" cy="330044"/>
            </a:xfrm>
            <a:prstGeom prst="triangle">
              <a:avLst/>
            </a:prstGeom>
            <a:solidFill>
              <a:srgbClr val="1450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9690443" y="4763474"/>
              <a:ext cx="1381748" cy="276957"/>
              <a:chOff x="9084794" y="5110766"/>
              <a:chExt cx="1025387" cy="276957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9084794" y="5110766"/>
                <a:ext cx="1025387" cy="276957"/>
                <a:chOff x="6680560" y="4960042"/>
                <a:chExt cx="2356903" cy="569003"/>
              </a:xfrm>
            </p:grpSpPr>
            <p:sp>
              <p:nvSpPr>
                <p:cNvPr id="222" name="Freeform 221"/>
                <p:cNvSpPr/>
                <p:nvPr/>
              </p:nvSpPr>
              <p:spPr>
                <a:xfrm>
                  <a:off x="6680560" y="4960042"/>
                  <a:ext cx="2356903" cy="299562"/>
                </a:xfrm>
                <a:custGeom>
                  <a:avLst/>
                  <a:gdLst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58230 h 358230"/>
                    <a:gd name="connsiteX1" fmla="*/ 1095324 w 2371572"/>
                    <a:gd name="connsiteY1" fmla="*/ 1272 h 358230"/>
                    <a:gd name="connsiteX2" fmla="*/ 2371572 w 2371572"/>
                    <a:gd name="connsiteY2" fmla="*/ 138187 h 358230"/>
                    <a:gd name="connsiteX0" fmla="*/ 0 w 2371572"/>
                    <a:gd name="connsiteY0" fmla="*/ 360398 h 360398"/>
                    <a:gd name="connsiteX1" fmla="*/ 1095324 w 2371572"/>
                    <a:gd name="connsiteY1" fmla="*/ 3440 h 360398"/>
                    <a:gd name="connsiteX2" fmla="*/ 2371572 w 2371572"/>
                    <a:gd name="connsiteY2" fmla="*/ 140355 h 360398"/>
                    <a:gd name="connsiteX0" fmla="*/ 0 w 2371572"/>
                    <a:gd name="connsiteY0" fmla="*/ 360721 h 360721"/>
                    <a:gd name="connsiteX1" fmla="*/ 1095324 w 2371572"/>
                    <a:gd name="connsiteY1" fmla="*/ 3763 h 360721"/>
                    <a:gd name="connsiteX2" fmla="*/ 2371572 w 2371572"/>
                    <a:gd name="connsiteY2" fmla="*/ 140678 h 360721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7111 h 317111"/>
                    <a:gd name="connsiteX1" fmla="*/ 1080655 w 2356903"/>
                    <a:gd name="connsiteY1" fmla="*/ 4161 h 317111"/>
                    <a:gd name="connsiteX2" fmla="*/ 2356903 w 2356903"/>
                    <a:gd name="connsiteY2" fmla="*/ 160636 h 317111"/>
                    <a:gd name="connsiteX0" fmla="*/ 0 w 2356903"/>
                    <a:gd name="connsiteY0" fmla="*/ 314843 h 314843"/>
                    <a:gd name="connsiteX1" fmla="*/ 1080655 w 2356903"/>
                    <a:gd name="connsiteY1" fmla="*/ 1893 h 314843"/>
                    <a:gd name="connsiteX2" fmla="*/ 2356903 w 2356903"/>
                    <a:gd name="connsiteY2" fmla="*/ 158368 h 314843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299562 h 299562"/>
                    <a:gd name="connsiteX1" fmla="*/ 1080655 w 2356903"/>
                    <a:gd name="connsiteY1" fmla="*/ 1282 h 299562"/>
                    <a:gd name="connsiteX2" fmla="*/ 2356903 w 2356903"/>
                    <a:gd name="connsiteY2" fmla="*/ 143087 h 299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56903" h="299562">
                      <a:moveTo>
                        <a:pt x="0" y="299562"/>
                      </a:moveTo>
                      <a:cubicBezTo>
                        <a:pt x="53041" y="114796"/>
                        <a:pt x="726453" y="13195"/>
                        <a:pt x="1080655" y="1282"/>
                      </a:cubicBezTo>
                      <a:cubicBezTo>
                        <a:pt x="1434857" y="-10631"/>
                        <a:pt x="2009725" y="62404"/>
                        <a:pt x="2356903" y="143087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  <p:sp>
              <p:nvSpPr>
                <p:cNvPr id="223" name="Freeform 222"/>
                <p:cNvSpPr/>
                <p:nvPr/>
              </p:nvSpPr>
              <p:spPr>
                <a:xfrm flipV="1">
                  <a:off x="6680560" y="5258042"/>
                  <a:ext cx="2356903" cy="271003"/>
                </a:xfrm>
                <a:custGeom>
                  <a:avLst/>
                  <a:gdLst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64642 h 364642"/>
                    <a:gd name="connsiteX1" fmla="*/ 1095324 w 2371572"/>
                    <a:gd name="connsiteY1" fmla="*/ 7684 h 364642"/>
                    <a:gd name="connsiteX2" fmla="*/ 2371572 w 2371572"/>
                    <a:gd name="connsiteY2" fmla="*/ 144599 h 364642"/>
                    <a:gd name="connsiteX0" fmla="*/ 0 w 2371572"/>
                    <a:gd name="connsiteY0" fmla="*/ 358230 h 358230"/>
                    <a:gd name="connsiteX1" fmla="*/ 1095324 w 2371572"/>
                    <a:gd name="connsiteY1" fmla="*/ 1272 h 358230"/>
                    <a:gd name="connsiteX2" fmla="*/ 2371572 w 2371572"/>
                    <a:gd name="connsiteY2" fmla="*/ 138187 h 358230"/>
                    <a:gd name="connsiteX0" fmla="*/ 0 w 2371572"/>
                    <a:gd name="connsiteY0" fmla="*/ 360398 h 360398"/>
                    <a:gd name="connsiteX1" fmla="*/ 1095324 w 2371572"/>
                    <a:gd name="connsiteY1" fmla="*/ 3440 h 360398"/>
                    <a:gd name="connsiteX2" fmla="*/ 2371572 w 2371572"/>
                    <a:gd name="connsiteY2" fmla="*/ 140355 h 360398"/>
                    <a:gd name="connsiteX0" fmla="*/ 0 w 2371572"/>
                    <a:gd name="connsiteY0" fmla="*/ 360721 h 360721"/>
                    <a:gd name="connsiteX1" fmla="*/ 1095324 w 2371572"/>
                    <a:gd name="connsiteY1" fmla="*/ 3763 h 360721"/>
                    <a:gd name="connsiteX2" fmla="*/ 2371572 w 2371572"/>
                    <a:gd name="connsiteY2" fmla="*/ 140678 h 360721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8846 h 318846"/>
                    <a:gd name="connsiteX1" fmla="*/ 1080655 w 2356903"/>
                    <a:gd name="connsiteY1" fmla="*/ 5896 h 318846"/>
                    <a:gd name="connsiteX2" fmla="*/ 2356903 w 2356903"/>
                    <a:gd name="connsiteY2" fmla="*/ 142811 h 318846"/>
                    <a:gd name="connsiteX0" fmla="*/ 0 w 2356903"/>
                    <a:gd name="connsiteY0" fmla="*/ 317111 h 317111"/>
                    <a:gd name="connsiteX1" fmla="*/ 1080655 w 2356903"/>
                    <a:gd name="connsiteY1" fmla="*/ 4161 h 317111"/>
                    <a:gd name="connsiteX2" fmla="*/ 2356903 w 2356903"/>
                    <a:gd name="connsiteY2" fmla="*/ 160636 h 317111"/>
                    <a:gd name="connsiteX0" fmla="*/ 0 w 2356903"/>
                    <a:gd name="connsiteY0" fmla="*/ 314843 h 314843"/>
                    <a:gd name="connsiteX1" fmla="*/ 1080655 w 2356903"/>
                    <a:gd name="connsiteY1" fmla="*/ 1893 h 314843"/>
                    <a:gd name="connsiteX2" fmla="*/ 2356903 w 2356903"/>
                    <a:gd name="connsiteY2" fmla="*/ 158368 h 314843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300470 h 300470"/>
                    <a:gd name="connsiteX1" fmla="*/ 1080655 w 2356903"/>
                    <a:gd name="connsiteY1" fmla="*/ 2190 h 300470"/>
                    <a:gd name="connsiteX2" fmla="*/ 2356903 w 2356903"/>
                    <a:gd name="connsiteY2" fmla="*/ 143995 h 300470"/>
                    <a:gd name="connsiteX0" fmla="*/ 0 w 2356903"/>
                    <a:gd name="connsiteY0" fmla="*/ 299562 h 299562"/>
                    <a:gd name="connsiteX1" fmla="*/ 1080655 w 2356903"/>
                    <a:gd name="connsiteY1" fmla="*/ 1282 h 299562"/>
                    <a:gd name="connsiteX2" fmla="*/ 2356903 w 2356903"/>
                    <a:gd name="connsiteY2" fmla="*/ 143087 h 2995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56903" h="299562">
                      <a:moveTo>
                        <a:pt x="0" y="299562"/>
                      </a:moveTo>
                      <a:cubicBezTo>
                        <a:pt x="53041" y="114796"/>
                        <a:pt x="726453" y="13195"/>
                        <a:pt x="1080655" y="1282"/>
                      </a:cubicBezTo>
                      <a:cubicBezTo>
                        <a:pt x="1434857" y="-10631"/>
                        <a:pt x="2009725" y="62404"/>
                        <a:pt x="2356903" y="143087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endParaRPr>
                </a:p>
              </p:txBody>
            </p:sp>
          </p:grpSp>
          <p:cxnSp>
            <p:nvCxnSpPr>
              <p:cNvPr id="221" name="Straight Connector 220"/>
              <p:cNvCxnSpPr>
                <a:stCxn id="223" idx="2"/>
                <a:endCxn id="222" idx="2"/>
              </p:cNvCxnSpPr>
              <p:nvPr/>
            </p:nvCxnSpPr>
            <p:spPr>
              <a:xfrm flipV="1">
                <a:off x="10110181" y="5180412"/>
                <a:ext cx="0" cy="14430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C84BD02D-58E0-434E-B823-733D5F70E2DC}"/>
              </a:ext>
            </a:extLst>
          </p:cNvPr>
          <p:cNvCxnSpPr/>
          <p:nvPr/>
        </p:nvCxnSpPr>
        <p:spPr>
          <a:xfrm>
            <a:off x="4944291" y="709566"/>
            <a:ext cx="0" cy="5616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5B19B1B9-9F40-4FAC-B45C-D58F228012A0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CONTROLS</a:t>
            </a:r>
          </a:p>
        </p:txBody>
      </p:sp>
    </p:spTree>
    <p:extLst>
      <p:ext uri="{BB962C8B-B14F-4D97-AF65-F5344CB8AC3E}">
        <p14:creationId xmlns:p14="http://schemas.microsoft.com/office/powerpoint/2010/main" val="376124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</TotalTime>
  <Words>1323</Words>
  <Application>Microsoft Office PowerPoint</Application>
  <PresentationFormat>A4 Paper (210x297 mm)</PresentationFormat>
  <Paragraphs>376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Candy Buzz BTN</vt:lpstr>
      <vt:lpstr>MV Boli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Murray</dc:creator>
  <cp:lastModifiedBy>Jonathan Murray</cp:lastModifiedBy>
  <cp:revision>88</cp:revision>
  <cp:lastPrinted>2022-08-02T00:18:44Z</cp:lastPrinted>
  <dcterms:created xsi:type="dcterms:W3CDTF">2021-06-20T07:34:27Z</dcterms:created>
  <dcterms:modified xsi:type="dcterms:W3CDTF">2022-08-02T00:26:38Z</dcterms:modified>
</cp:coreProperties>
</file>