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5" r:id="rId3"/>
    <p:sldId id="286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28"/>
    <a:srgbClr val="1450E6"/>
    <a:srgbClr val="D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D404-6D86-456C-A8E9-7A8040FC350B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417A1-4207-45C5-BD83-865C6ABBF7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390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19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8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84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05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24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7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5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2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23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57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7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F027-BB71-448D-804B-0D18F2A6C41E}" type="datetimeFigureOut">
              <a:rPr lang="en-NZ" smtClean="0"/>
              <a:t>17/03/2022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CBE3-80DC-4DA0-A46C-23FD4986120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18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microsoft.com/office/2007/relationships/hdphoto" Target="../media/hdphoto3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AF828-14D6-4900-8E90-97DB1DE75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69" b="2538"/>
          <a:stretch/>
        </p:blipFill>
        <p:spPr>
          <a:xfrm>
            <a:off x="2996755" y="0"/>
            <a:ext cx="9195245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439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Straight and Level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F7C42D-E093-4C93-AA45-05232E8FAEDA}"/>
              </a:ext>
            </a:extLst>
          </p:cNvPr>
          <p:cNvCxnSpPr>
            <a:cxnSpLocks/>
          </p:cNvCxnSpPr>
          <p:nvPr/>
        </p:nvCxnSpPr>
        <p:spPr>
          <a:xfrm>
            <a:off x="574719" y="1982278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706" t="7595" r="1982" b="1141"/>
          <a:stretch/>
        </p:blipFill>
        <p:spPr>
          <a:xfrm>
            <a:off x="6240017" y="2331469"/>
            <a:ext cx="3702188" cy="1817612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82434" y="1095376"/>
            <a:ext cx="74940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Reference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Select reference point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Select reference altitude</a:t>
            </a:r>
          </a:p>
          <a:p>
            <a:pPr eaLnBrk="1" hangingPunct="1"/>
            <a:endParaRPr lang="en-NZ" sz="11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Configuration</a:t>
            </a:r>
          </a:p>
          <a:p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2200rpm</a:t>
            </a:r>
          </a:p>
          <a:p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Note nose attitude relative to the horizon</a:t>
            </a:r>
          </a:p>
          <a:p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Wings level</a:t>
            </a:r>
          </a:p>
          <a:p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Balance ball centralised </a:t>
            </a:r>
          </a:p>
          <a:p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Aircraft trimmed for S&amp;L attitude</a:t>
            </a:r>
          </a:p>
          <a:p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Airspeed approximately 100kts</a:t>
            </a:r>
          </a:p>
          <a:p>
            <a:pPr eaLnBrk="1" hangingPunct="1"/>
            <a:endParaRPr lang="en-N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Establishing S&amp;L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ower – Set cruise power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ttitude – Visually set and hold nose attitude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rim – Relieve control column pressure</a:t>
            </a:r>
          </a:p>
          <a:p>
            <a:pPr eaLnBrk="1" hangingPunct="1"/>
            <a:endParaRPr lang="en-N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Maintain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ookout – Traffic, Cloud, Terrain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ttitude – Check nose attitude and reference 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nstruments – Quick glance to confirm altitude, balance, and speed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6F819-5305-40E9-A3F6-F9BD51153D7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B8088-AED1-4B4C-8BCD-8B0BBEA954F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7DF0AD-DD60-4B5B-BA23-1B50F1A992F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F252B9-4B91-45E3-8307-27B5A078F39E}"/>
              </a:ext>
            </a:extLst>
          </p:cNvPr>
          <p:cNvSpPr txBox="1"/>
          <p:nvPr/>
        </p:nvSpPr>
        <p:spPr>
          <a:xfrm>
            <a:off x="982435" y="1389612"/>
            <a:ext cx="29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DC8CF-E19F-4975-B55C-6757EED3975E}"/>
              </a:ext>
            </a:extLst>
          </p:cNvPr>
          <p:cNvSpPr txBox="1"/>
          <p:nvPr/>
        </p:nvSpPr>
        <p:spPr>
          <a:xfrm>
            <a:off x="982433" y="2346531"/>
            <a:ext cx="29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15995C0-D796-4DE2-A0B2-B330B10D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</p:spTree>
    <p:extLst>
      <p:ext uri="{BB962C8B-B14F-4D97-AF65-F5344CB8AC3E}">
        <p14:creationId xmlns:p14="http://schemas.microsoft.com/office/powerpoint/2010/main" val="22032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982434" y="1095376"/>
            <a:ext cx="749405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 + Attitude = Performance</a:t>
            </a:r>
            <a:endPara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Demonstration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Straight and Level flight at different power settings and configurations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C6F819-5305-40E9-A3F6-F9BD51153D7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B8088-AED1-4B4C-8BCD-8B0BBEA954F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7DF0AD-DD60-4B5B-BA23-1B50F1A992F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F252B9-4B91-45E3-8307-27B5A078F39E}"/>
              </a:ext>
            </a:extLst>
          </p:cNvPr>
          <p:cNvSpPr txBox="1"/>
          <p:nvPr/>
        </p:nvSpPr>
        <p:spPr>
          <a:xfrm>
            <a:off x="982435" y="1859880"/>
            <a:ext cx="29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15995C0-D796-4DE2-A0B2-B330B10D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</p:spTree>
    <p:extLst>
      <p:ext uri="{BB962C8B-B14F-4D97-AF65-F5344CB8AC3E}">
        <p14:creationId xmlns:p14="http://schemas.microsoft.com/office/powerpoint/2010/main" val="118215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305615"/>
            <a:ext cx="8280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establish and maintain straight and level flight, at a constant airspeed, altitude, direction and in balance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regain straight and level flight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maintain straight and level flight at selected airspeeds or power settings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087939-FEDD-40AB-A365-46501E6C7BCC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25F04-1595-45FC-B461-2CBD637E9DE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8C6A67-A96C-4276-9029-6692C43CA11C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id="{369851E2-96A3-4B51-AC65-D3D74E98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4" y="1095078"/>
            <a:ext cx="89535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Horizon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In VFR flight, straight and level is accomplished with reference to the horizon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Weather or terrain can hide the actual horizon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Artificial horizon may be used where no actual horizon exists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0579F-CCC3-4E93-A1F8-53149A9C4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" t="7595" r="1982" b="1141"/>
          <a:stretch/>
        </p:blipFill>
        <p:spPr>
          <a:xfrm>
            <a:off x="2548679" y="2789982"/>
            <a:ext cx="7036705" cy="3454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CB7F58-6E83-4350-8D7F-7EFB0981B544}"/>
              </a:ext>
            </a:extLst>
          </p:cNvPr>
          <p:cNvGrpSpPr/>
          <p:nvPr/>
        </p:nvGrpSpPr>
        <p:grpSpPr>
          <a:xfrm>
            <a:off x="3383279" y="3178048"/>
            <a:ext cx="5829223" cy="1869809"/>
            <a:chOff x="3383279" y="3096408"/>
            <a:chExt cx="5829223" cy="1869809"/>
          </a:xfrm>
        </p:grpSpPr>
        <p:pic>
          <p:nvPicPr>
            <p:cNvPr id="13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D1421C97-89BC-426F-B616-A44A585A8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821" y="3207528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A2188FED-E187-4DC5-BAFD-D4EE6A310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909" y="3096408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3E9E860A-8CFA-4A8D-9014-215BCA4C5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79" y="3466344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9A2F611A-B52F-4B96-AA8C-79522C611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323" y="3318648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C92EF318-8781-429A-9F4E-0DA5101F3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67" y="3436128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2FB00B27-0EE5-4B99-B47F-147AD3ED1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411" y="3498744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ownload PNG image: cloud PNG image | Clouds, Png images, Picsart png">
              <a:extLst>
                <a:ext uri="{FF2B5EF4-FFF2-40B4-BE49-F238E27FC236}">
                  <a16:creationId xmlns:a16="http://schemas.microsoft.com/office/drawing/2014/main" id="{A724EB14-25DF-48CC-8BF0-379E4FC2C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001" y="3426983"/>
              <a:ext cx="2261501" cy="14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D5D376-1251-4C33-A8B7-A5A72253893E}"/>
              </a:ext>
            </a:extLst>
          </p:cNvPr>
          <p:cNvCxnSpPr/>
          <p:nvPr/>
        </p:nvCxnSpPr>
        <p:spPr>
          <a:xfrm flipH="1">
            <a:off x="5175504" y="4461616"/>
            <a:ext cx="3867912" cy="9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431235F-703C-4C6A-906C-2226CD3EC166}"/>
              </a:ext>
            </a:extLst>
          </p:cNvPr>
          <p:cNvSpPr/>
          <p:nvPr/>
        </p:nvSpPr>
        <p:spPr>
          <a:xfrm>
            <a:off x="5328932" y="5189447"/>
            <a:ext cx="421772" cy="44070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solidFill>
                <a:srgbClr val="1450E6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B698D-6690-4322-B315-69875AFF14FE}"/>
              </a:ext>
            </a:extLst>
          </p:cNvPr>
          <p:cNvSpPr txBox="1"/>
          <p:nvPr/>
        </p:nvSpPr>
        <p:spPr>
          <a:xfrm>
            <a:off x="982435" y="1453423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461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Forces in Straight &amp; Level</a:t>
            </a:r>
          </a:p>
        </p:txBody>
      </p:sp>
      <p:pic>
        <p:nvPicPr>
          <p:cNvPr id="28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28" y="3753711"/>
            <a:ext cx="4331483" cy="12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574430" y="1916113"/>
            <a:ext cx="5399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Equilibrium: Constant direction and airspeed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91544" y="18448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N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NZ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Weight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N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Lift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N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Thrust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N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Drag</a:t>
            </a:r>
          </a:p>
        </p:txBody>
      </p:sp>
      <p:sp>
        <p:nvSpPr>
          <p:cNvPr id="4103" name="AutoShape 14"/>
          <p:cNvSpPr>
            <a:spLocks noChangeArrowheads="1"/>
          </p:cNvSpPr>
          <p:nvPr/>
        </p:nvSpPr>
        <p:spPr bwMode="auto">
          <a:xfrm>
            <a:off x="5835503" y="3995696"/>
            <a:ext cx="420687" cy="149958"/>
          </a:xfrm>
          <a:prstGeom prst="rightArrow">
            <a:avLst>
              <a:gd name="adj1" fmla="val 50000"/>
              <a:gd name="adj2" fmla="val 12409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NZ"/>
          </a:p>
        </p:txBody>
      </p:sp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5162785" y="2133924"/>
            <a:ext cx="138112" cy="1815777"/>
          </a:xfrm>
          <a:prstGeom prst="upArrow">
            <a:avLst>
              <a:gd name="adj1" fmla="val 50000"/>
              <a:gd name="adj2" fmla="val 253777"/>
            </a:avLst>
          </a:prstGeom>
          <a:solidFill>
            <a:srgbClr val="145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NZ">
              <a:solidFill>
                <a:srgbClr val="0000FF"/>
              </a:solidFill>
            </a:endParaRPr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>
            <a:off x="4960005" y="4781576"/>
            <a:ext cx="134937" cy="1815777"/>
          </a:xfrm>
          <a:prstGeom prst="downArrow">
            <a:avLst>
              <a:gd name="adj1" fmla="val 50000"/>
              <a:gd name="adj2" fmla="val 267959"/>
            </a:avLst>
          </a:prstGeom>
          <a:solidFill>
            <a:srgbClr val="00BE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NZ"/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3434900" y="4268259"/>
            <a:ext cx="420688" cy="168640"/>
          </a:xfrm>
          <a:prstGeom prst="leftArrow">
            <a:avLst>
              <a:gd name="adj1" fmla="val 50000"/>
              <a:gd name="adj2" fmla="val 1258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NZ"/>
          </a:p>
        </p:txBody>
      </p:sp>
      <p:sp>
        <p:nvSpPr>
          <p:cNvPr id="52" name="TextBox 51"/>
          <p:cNvSpPr txBox="1"/>
          <p:nvPr/>
        </p:nvSpPr>
        <p:spPr>
          <a:xfrm>
            <a:off x="5066794" y="6371482"/>
            <a:ext cx="3786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cs typeface="Arial" panose="020B0604020202020204" pitchFamily="34" charset="0"/>
              </a:rPr>
              <a:t>W</a:t>
            </a:r>
            <a:endParaRPr lang="en-NZ" sz="1600" dirty="0">
              <a:solidFill>
                <a:srgbClr val="00BE28"/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7537" y="2060848"/>
            <a:ext cx="2712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  <a:endParaRPr lang="en-NZ" sz="1600" dirty="0">
              <a:solidFill>
                <a:srgbClr val="1450E6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7270" y="3941007"/>
            <a:ext cx="2856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endParaRPr lang="en-NZ" sz="1600" dirty="0"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90295" y="3685674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cs typeface="Arial" panose="020B0604020202020204" pitchFamily="34" charset="0"/>
              </a:rPr>
              <a:t>D</a:t>
            </a:r>
            <a:endParaRPr lang="en-NZ" sz="1600" dirty="0">
              <a:cs typeface="Arial" panose="020B0604020202020204" pitchFamily="34" charset="0"/>
            </a:endParaRPr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 rot="5400000">
            <a:off x="7688345" y="4713288"/>
            <a:ext cx="693738" cy="138113"/>
          </a:xfrm>
          <a:prstGeom prst="rightArrow">
            <a:avLst>
              <a:gd name="adj1" fmla="val 50000"/>
              <a:gd name="adj2" fmla="val 1247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NZ"/>
          </a:p>
        </p:txBody>
      </p:sp>
      <p:sp>
        <p:nvSpPr>
          <p:cNvPr id="57" name="TextBox 56"/>
          <p:cNvSpPr txBox="1"/>
          <p:nvPr/>
        </p:nvSpPr>
        <p:spPr>
          <a:xfrm>
            <a:off x="6739888" y="5157788"/>
            <a:ext cx="24761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N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Tail plane and elevator provide</a:t>
            </a:r>
          </a:p>
          <a:p>
            <a:pPr algn="ctr" eaLnBrk="1" hangingPunct="1">
              <a:defRPr/>
            </a:pPr>
            <a:r>
              <a:rPr lang="en-N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pitch balancing moment</a:t>
            </a:r>
          </a:p>
        </p:txBody>
      </p:sp>
      <p:sp>
        <p:nvSpPr>
          <p:cNvPr id="2" name="Curved Down Arrow 1"/>
          <p:cNvSpPr/>
          <p:nvPr/>
        </p:nvSpPr>
        <p:spPr>
          <a:xfrm rot="16200000">
            <a:off x="1739516" y="4185084"/>
            <a:ext cx="1512168" cy="576064"/>
          </a:xfrm>
          <a:prstGeom prst="curvedDownArrow">
            <a:avLst/>
          </a:prstGeom>
          <a:solidFill>
            <a:srgbClr val="D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633" y="3501008"/>
            <a:ext cx="11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1703512" y="3284984"/>
            <a:ext cx="792088" cy="2664296"/>
          </a:xfrm>
          <a:prstGeom prst="curv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601" y="5661248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159897" y="2276872"/>
            <a:ext cx="5399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cs typeface="Arial" panose="020B0604020202020204" pitchFamily="34" charset="0"/>
              </a:rPr>
              <a:t>		</a:t>
            </a:r>
            <a:r>
              <a:rPr lang="en-US" sz="1600" b="1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  <a:r>
              <a:rPr lang="en-US" sz="1600" b="1" dirty="0">
                <a:cs typeface="Arial" panose="020B0604020202020204" pitchFamily="34" charset="0"/>
              </a:rPr>
              <a:t> =</a:t>
            </a:r>
            <a:r>
              <a:rPr lang="en-US" sz="1600" b="1" dirty="0">
                <a:solidFill>
                  <a:srgbClr val="00CC0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E28"/>
                </a:solidFill>
                <a:cs typeface="Arial" panose="020B0604020202020204" pitchFamily="34" charset="0"/>
              </a:rPr>
              <a:t>W</a:t>
            </a:r>
            <a:r>
              <a:rPr lang="en-US" sz="1600" b="1" dirty="0"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sz="1600" b="1" dirty="0">
                <a:cs typeface="Arial" panose="020B0604020202020204" pitchFamily="34" charset="0"/>
              </a:rPr>
              <a:t> =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58D379-C41D-4EEE-B748-79EDF298697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AAEA13-4337-4E1A-99AE-8F683E560D68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330F31-B5D0-4490-B4D9-E3E41C5D0F10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4103" grpId="0" animBg="1"/>
      <p:bldP spid="4104" grpId="0" animBg="1"/>
      <p:bldP spid="4105" grpId="0" animBg="1"/>
      <p:bldP spid="4106" grpId="0" animBg="1"/>
      <p:bldP spid="52" grpId="0"/>
      <p:bldP spid="53" grpId="0"/>
      <p:bldP spid="54" grpId="0"/>
      <p:bldP spid="55" grpId="0"/>
      <p:bldP spid="4111" grpId="0" animBg="1"/>
      <p:bldP spid="57" grpId="0"/>
      <p:bldP spid="2" grpId="0" animBg="1"/>
      <p:bldP spid="3" grpId="0"/>
      <p:bldP spid="4" grpId="0" animBg="1"/>
      <p:bldP spid="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982434" y="1094579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Lift Formula</a:t>
            </a:r>
          </a:p>
        </p:txBody>
      </p:sp>
      <p:sp>
        <p:nvSpPr>
          <p:cNvPr id="32" name="Oval 31"/>
          <p:cNvSpPr/>
          <p:nvPr/>
        </p:nvSpPr>
        <p:spPr>
          <a:xfrm>
            <a:off x="4775825" y="2188801"/>
            <a:ext cx="421772" cy="4407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solidFill>
                <a:srgbClr val="1450E6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01063" y="2629503"/>
            <a:ext cx="407486" cy="535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01063" y="2615501"/>
            <a:ext cx="485584" cy="10535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18016" y="3002336"/>
            <a:ext cx="1203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Camber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8016" y="355691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Angle of Attack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37046" y="3116156"/>
            <a:ext cx="120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Indicated Airspeed</a:t>
            </a:r>
          </a:p>
        </p:txBody>
      </p:sp>
      <p:sp>
        <p:nvSpPr>
          <p:cNvPr id="10" name="Oval 9"/>
          <p:cNvSpPr/>
          <p:nvPr/>
        </p:nvSpPr>
        <p:spPr>
          <a:xfrm>
            <a:off x="5200731" y="2148209"/>
            <a:ext cx="976498" cy="4812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solidFill>
                <a:srgbClr val="1450E6"/>
              </a:solidFill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706568" y="2629504"/>
            <a:ext cx="84945" cy="466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187314" y="2174798"/>
            <a:ext cx="421772" cy="4407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>
              <a:solidFill>
                <a:srgbClr val="1450E6"/>
              </a:solidFill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554389" y="2550951"/>
            <a:ext cx="546204" cy="614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777638" y="3132800"/>
            <a:ext cx="150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Wing Surface Area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52414" y="464187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  = Angle of Attack x Airspeed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4296" y="5434915"/>
            <a:ext cx="443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N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Power + Attitude = Performance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647532" y="3165105"/>
            <a:ext cx="7622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49325" y="3297623"/>
            <a:ext cx="128121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148361" y="2166000"/>
            <a:ext cx="2388217" cy="424032"/>
            <a:chOff x="635816" y="2398126"/>
            <a:chExt cx="1454608" cy="424032"/>
          </a:xfrm>
        </p:grpSpPr>
        <p:sp>
          <p:nvSpPr>
            <p:cNvPr id="7" name="Rectangle 6"/>
            <p:cNvSpPr/>
            <p:nvPr/>
          </p:nvSpPr>
          <p:spPr>
            <a:xfrm>
              <a:off x="1289253" y="2398126"/>
              <a:ext cx="4942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sz="2400" baseline="-25000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NZ" sz="2400" b="1" baseline="-25000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½  </a:t>
              </a:r>
              <a:r>
                <a:rPr lang="en-NZ" sz="2000" b="1" baseline="-25000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Symbol"/>
                </a:rPr>
                <a:t>  V</a:t>
              </a:r>
              <a:r>
                <a:rPr lang="en-NZ" sz="1200" b="1" baseline="30000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Symbol"/>
                </a:rPr>
                <a:t>2 </a:t>
              </a:r>
              <a:endParaRPr lang="en-NZ" sz="5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0966" y="2452826"/>
              <a:ext cx="226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</a:t>
              </a:r>
              <a:r>
                <a:rPr lang="en-NZ" b="1" baseline="-25000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</a:t>
              </a:r>
              <a:endPara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1556" y="2452826"/>
              <a:ext cx="178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5816" y="2452826"/>
              <a:ext cx="3067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  =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1437FAF-BB37-4C0E-9413-A15CE96FA51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B6C60E-D001-4522-BFFE-97FD6BE9A6A1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CA56F6-100E-45A9-A0CB-40FEAB99C63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/>
      <p:bldP spid="43" grpId="0"/>
      <p:bldP spid="44" grpId="0"/>
      <p:bldP spid="10" grpId="0" animBg="1"/>
      <p:bldP spid="31" grpId="0" animBg="1"/>
      <p:bldP spid="56" grpId="0"/>
      <p:bldP spid="58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2435" y="1095376"/>
            <a:ext cx="4380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Throttle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Recommended cruise 2200rpm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Smooth, positive throttle movements</a:t>
            </a:r>
          </a:p>
          <a:p>
            <a:pPr eaLnBrk="1" hangingPunct="1"/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Mixture</a:t>
            </a:r>
            <a:endParaRPr lang="en-NZ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Full rich for training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Lean at altitude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Idle-cut-off	</a:t>
            </a: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</a:p>
          <a:p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Carb Heat</a:t>
            </a:r>
            <a:endParaRPr lang="en-NZ" sz="1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Hot below rpm green range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1234" y="1095376"/>
            <a:ext cx="40005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Fuel Management</a:t>
            </a:r>
          </a:p>
          <a:p>
            <a:pPr eaLnBrk="1" hangingPunct="1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(fuel drains, unusable/usable fuel)</a:t>
            </a:r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N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SCADIE Check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96" y="1860495"/>
            <a:ext cx="3561691" cy="24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EA82E7-40D1-4617-A49C-0D120FED2A86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39E17-26D3-4273-A34B-A7C42C68816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F206CF-E039-4F0A-BCE6-BEE299F0750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391869-AA27-46F2-B08C-E8B772B7515E}"/>
              </a:ext>
            </a:extLst>
          </p:cNvPr>
          <p:cNvSpPr txBox="1"/>
          <p:nvPr/>
        </p:nvSpPr>
        <p:spPr>
          <a:xfrm>
            <a:off x="982435" y="1378992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3A7338-E3F8-4753-835B-F6F3D01155E6}"/>
              </a:ext>
            </a:extLst>
          </p:cNvPr>
          <p:cNvSpPr txBox="1"/>
          <p:nvPr/>
        </p:nvSpPr>
        <p:spPr>
          <a:xfrm>
            <a:off x="982435" y="2505541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192A0-7480-415E-A4E3-75BB6110EF91}"/>
              </a:ext>
            </a:extLst>
          </p:cNvPr>
          <p:cNvSpPr txBox="1"/>
          <p:nvPr/>
        </p:nvSpPr>
        <p:spPr>
          <a:xfrm>
            <a:off x="982435" y="390681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93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18794" y="1105342"/>
            <a:ext cx="8569647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NZ" altLang="en-US" sz="1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uction</a:t>
            </a:r>
            <a:r>
              <a:rPr lang="en-NZ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Green range (4.5 – 5.4  </a:t>
            </a:r>
            <a:r>
              <a:rPr lang="en-NZ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in.Hg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.)</a:t>
            </a:r>
            <a:r>
              <a:rPr lang="en-NZ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endParaRPr lang="en-NZ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arbon monoxide</a:t>
            </a:r>
            <a:endParaRPr lang="en-NZ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mmeter</a:t>
            </a:r>
            <a:r>
              <a:rPr lang="en-NZ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Zero or positive charge</a:t>
            </a:r>
            <a:endParaRPr lang="en-NZ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.I.	</a:t>
            </a:r>
            <a:r>
              <a:rPr lang="en-NZ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Direction Indicator aligned with magnetic compass</a:t>
            </a:r>
            <a:endParaRPr lang="en-NZ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cing	</a:t>
            </a:r>
            <a:r>
              <a:rPr lang="en-NZ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Cycle carb heat</a:t>
            </a:r>
            <a:endParaRPr lang="en-NZ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en-N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ngine		- 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Oil temperature and Pressure (T’s &amp; P’s)</a:t>
            </a: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light aircraft suction gau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98" y="1342224"/>
            <a:ext cx="576064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ght aircraft centre zero ammet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970" l="52673" r="99010">
                        <a14:foregroundMark x1="62772" y1="41991" x2="90495" y2="43723"/>
                        <a14:foregroundMark x1="77228" y1="19048" x2="77228" y2="80519"/>
                        <a14:foregroundMark x1="69109" y1="49351" x2="73267" y2="52814"/>
                        <a14:foregroundMark x1="73267" y1="80519" x2="77624" y2="83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0"/>
          <a:stretch/>
        </p:blipFill>
        <p:spPr bwMode="auto">
          <a:xfrm>
            <a:off x="7312803" y="2861247"/>
            <a:ext cx="924179" cy="9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ight aircraft direction indicat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9628" y1="51149" x2="71347" y2="55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04" y="3671623"/>
            <a:ext cx="9387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 rot="20726173">
            <a:off x="5802313" y="4563700"/>
            <a:ext cx="796725" cy="1032565"/>
            <a:chOff x="4612732" y="2742704"/>
            <a:chExt cx="796725" cy="1032565"/>
          </a:xfrm>
        </p:grpSpPr>
        <p:pic>
          <p:nvPicPr>
            <p:cNvPr id="11" name="Picture 29" descr="Image result for aluminium tube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1" r="28983"/>
            <a:stretch/>
          </p:blipFill>
          <p:spPr bwMode="auto">
            <a:xfrm rot="17377714">
              <a:off x="4600785" y="2754651"/>
              <a:ext cx="714228" cy="690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3" descr="Image result for cessna carb heat contro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1" t="27696" r="24556" b="27112"/>
            <a:stretch>
              <a:fillRect/>
            </a:stretch>
          </p:blipFill>
          <p:spPr bwMode="auto">
            <a:xfrm rot="15306525">
              <a:off x="4875600" y="3241413"/>
              <a:ext cx="556169" cy="5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 descr="Image result for cessna 152 oil temperature and pressure gauge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507" r="50967" b="8888"/>
          <a:stretch>
            <a:fillRect/>
          </a:stretch>
        </p:blipFill>
        <p:spPr bwMode="auto">
          <a:xfrm>
            <a:off x="8014109" y="5507583"/>
            <a:ext cx="2304256" cy="66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ircular Arrow 2"/>
          <p:cNvSpPr/>
          <p:nvPr/>
        </p:nvSpPr>
        <p:spPr>
          <a:xfrm rot="17931971" flipH="1">
            <a:off x="8961437" y="4205257"/>
            <a:ext cx="289377" cy="325758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carbon monoxide detector aviation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2721" r="15880" b="15627"/>
          <a:stretch/>
        </p:blipFill>
        <p:spPr bwMode="auto">
          <a:xfrm>
            <a:off x="5333632" y="1952265"/>
            <a:ext cx="1553366" cy="10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31996C8-79BA-4B73-A12D-EEDB2A1172C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A5A0C-138D-4C2C-9B4C-2A0444CC2A5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2D2AC-843D-468F-83ED-5AAF86F2A0E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2435" y="1095376"/>
            <a:ext cx="557348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VFR Met Minima</a:t>
            </a:r>
          </a:p>
          <a:p>
            <a:pPr eaLnBrk="1" hangingPunct="1"/>
            <a:endParaRPr lang="en-NZ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Uncontrolled aerodromes</a:t>
            </a:r>
            <a:endParaRPr lang="en-NZ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600ft cloud ceiling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1500m visibility</a:t>
            </a:r>
          </a:p>
          <a:p>
            <a:pPr eaLnBrk="1" hangingPunct="1"/>
            <a:endParaRPr lang="en-NZ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Uncontrolled airspace     3000ft AMSL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Clear of cloud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 sight of the surface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5km visibility</a:t>
            </a:r>
          </a:p>
          <a:p>
            <a:pPr eaLnBrk="1" hangingPunct="1"/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Orientation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Local landmarks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464372" y="2983957"/>
            <a:ext cx="114128" cy="188419"/>
          </a:xfrm>
          <a:prstGeom prst="downArrow">
            <a:avLst/>
          </a:prstGeom>
          <a:solidFill>
            <a:srgbClr val="1450E6"/>
          </a:solidFill>
          <a:ln>
            <a:solidFill>
              <a:srgbClr val="145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2" descr="Ab Initio: Let's fly... [EN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18" y="1860649"/>
            <a:ext cx="4430032" cy="31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803484-5B2F-4C17-AA93-4E1DA811D86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A52E1-3002-438A-B98F-21E722499A9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735ED-27BC-403F-8121-CB720CCF753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CB17B3-B996-4F88-ACD2-4B12684AF9F8}"/>
              </a:ext>
            </a:extLst>
          </p:cNvPr>
          <p:cNvSpPr txBox="1"/>
          <p:nvPr/>
        </p:nvSpPr>
        <p:spPr>
          <a:xfrm>
            <a:off x="982435" y="2016942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334A2-8835-4517-8106-3EEE8F2E5D62}"/>
              </a:ext>
            </a:extLst>
          </p:cNvPr>
          <p:cNvSpPr txBox="1"/>
          <p:nvPr/>
        </p:nvSpPr>
        <p:spPr>
          <a:xfrm>
            <a:off x="982435" y="3144440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CCA1F-1A23-44E6-8DEB-4A3F6890064D}"/>
              </a:ext>
            </a:extLst>
          </p:cNvPr>
          <p:cNvSpPr txBox="1"/>
          <p:nvPr/>
        </p:nvSpPr>
        <p:spPr>
          <a:xfrm>
            <a:off x="982435" y="4561497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445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E8BC745-0FCD-4FDF-A033-E0069FF0B6E2}"/>
              </a:ext>
            </a:extLst>
          </p:cNvPr>
          <p:cNvSpPr txBox="1"/>
          <p:nvPr/>
        </p:nvSpPr>
        <p:spPr>
          <a:xfrm>
            <a:off x="982433" y="1095376"/>
            <a:ext cx="576877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  <a:endParaRPr lang="en-N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</a:t>
            </a:r>
            <a:r>
              <a:rPr lang="en-NZ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Blindspots</a:t>
            </a:r>
            <a:endParaRPr lang="en-N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Sectored scan 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(2 sec per 20 degrees)</a:t>
            </a:r>
          </a:p>
          <a:p>
            <a:pPr eaLnBrk="1" hangingPunct="1"/>
            <a:endParaRPr lang="en-NZ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Situational Awareness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Other traffic, weather, terrain</a:t>
            </a:r>
          </a:p>
          <a:p>
            <a:pPr eaLnBrk="1" hangingPunct="1"/>
            <a:endParaRPr lang="en-N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Airmanship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 have           You have control</a:t>
            </a:r>
          </a:p>
          <a:p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Training area boundaries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9" y="1134077"/>
            <a:ext cx="24542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8207376" y="1213451"/>
            <a:ext cx="282575" cy="1106488"/>
          </a:xfrm>
          <a:prstGeom prst="straightConnector1">
            <a:avLst/>
          </a:prstGeom>
          <a:ln w="3810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207376" y="1857977"/>
            <a:ext cx="917575" cy="461963"/>
          </a:xfrm>
          <a:prstGeom prst="straightConnector1">
            <a:avLst/>
          </a:prstGeom>
          <a:ln w="3810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104063" y="2059589"/>
            <a:ext cx="1103312" cy="260350"/>
          </a:xfrm>
          <a:prstGeom prst="straightConnector1">
            <a:avLst/>
          </a:prstGeom>
          <a:ln w="38100">
            <a:solidFill>
              <a:srgbClr val="00B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7535863" y="2319939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rgbClr val="00BE28"/>
                </a:solidFill>
                <a:latin typeface="+mn-lt"/>
                <a:cs typeface="Arial" panose="020B0604020202020204" pitchFamily="34" charset="0"/>
              </a:rPr>
              <a:t>Blind spots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17288" y="3568931"/>
            <a:ext cx="46578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56C08-C1E7-46EE-9735-AD0EBAE6730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825B2D-01C7-45BD-8AE7-E0AFFBECCE7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305DF4-E4EC-40D1-9996-72193FCFDEA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9B7CD7-CEB8-4CE0-A8C6-0E594F8F5F61}"/>
              </a:ext>
            </a:extLst>
          </p:cNvPr>
          <p:cNvSpPr txBox="1"/>
          <p:nvPr/>
        </p:nvSpPr>
        <p:spPr>
          <a:xfrm>
            <a:off x="982435" y="139006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17BCC3-C89E-4423-B66F-0AB66A6B2888}"/>
              </a:ext>
            </a:extLst>
          </p:cNvPr>
          <p:cNvSpPr txBox="1"/>
          <p:nvPr/>
        </p:nvSpPr>
        <p:spPr>
          <a:xfrm>
            <a:off x="982433" y="250460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1CC258-5BF6-46B1-AB4C-C42A64943D80}"/>
              </a:ext>
            </a:extLst>
          </p:cNvPr>
          <p:cNvSpPr txBox="1"/>
          <p:nvPr/>
        </p:nvSpPr>
        <p:spPr>
          <a:xfrm>
            <a:off x="982433" y="3362268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277C42-448A-4F56-95AB-97A1E90B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</p:spTree>
    <p:extLst>
      <p:ext uri="{BB962C8B-B14F-4D97-AF65-F5344CB8AC3E}">
        <p14:creationId xmlns:p14="http://schemas.microsoft.com/office/powerpoint/2010/main" val="41486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  <p:bldP spid="22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499</Words>
  <Application>Microsoft Office PowerPoint</Application>
  <PresentationFormat>Widescreen</PresentationFormat>
  <Paragraphs>163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38</cp:revision>
  <dcterms:created xsi:type="dcterms:W3CDTF">2021-05-18T10:37:47Z</dcterms:created>
  <dcterms:modified xsi:type="dcterms:W3CDTF">2022-03-16T21:55:55Z</dcterms:modified>
</cp:coreProperties>
</file>